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8" r:id="rId2"/>
    <p:sldMasterId id="2147483691" r:id="rId3"/>
  </p:sldMasterIdLst>
  <p:notesMasterIdLst>
    <p:notesMasterId r:id="rId32"/>
  </p:notesMasterIdLst>
  <p:handoutMasterIdLst>
    <p:handoutMasterId r:id="rId33"/>
  </p:handoutMasterIdLst>
  <p:sldIdLst>
    <p:sldId id="389" r:id="rId4"/>
    <p:sldId id="390" r:id="rId5"/>
    <p:sldId id="413" r:id="rId6"/>
    <p:sldId id="431" r:id="rId7"/>
    <p:sldId id="299" r:id="rId8"/>
    <p:sldId id="391" r:id="rId9"/>
    <p:sldId id="392" r:id="rId10"/>
    <p:sldId id="393" r:id="rId11"/>
    <p:sldId id="429" r:id="rId12"/>
    <p:sldId id="430" r:id="rId13"/>
    <p:sldId id="395" r:id="rId14"/>
    <p:sldId id="432" r:id="rId15"/>
    <p:sldId id="433" r:id="rId16"/>
    <p:sldId id="364" r:id="rId17"/>
    <p:sldId id="412" r:id="rId18"/>
    <p:sldId id="400" r:id="rId19"/>
    <p:sldId id="403" r:id="rId20"/>
    <p:sldId id="406" r:id="rId21"/>
    <p:sldId id="410" r:id="rId22"/>
    <p:sldId id="439" r:id="rId23"/>
    <p:sldId id="409" r:id="rId24"/>
    <p:sldId id="440" r:id="rId25"/>
    <p:sldId id="434" r:id="rId26"/>
    <p:sldId id="435" r:id="rId27"/>
    <p:sldId id="438" r:id="rId28"/>
    <p:sldId id="436" r:id="rId29"/>
    <p:sldId id="437" r:id="rId30"/>
    <p:sldId id="34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dy Striegel" initials="JS" lastIdx="43" clrIdx="0"/>
  <p:cmAuthor id="2" name="Rashida Bradley" initials="RB" lastIdx="1" clrIdx="1"/>
  <p:cmAuthor id="3" name="Stephen Partridge" initials="" lastIdx="6" clrIdx="2"/>
  <p:cmAuthor id="4" name="Jean  Dal Porto" initials="JDP"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4C4F"/>
    <a:srgbClr val="CF202E"/>
    <a:srgbClr val="F48021"/>
    <a:srgbClr val="D0202F"/>
    <a:srgbClr val="63666A"/>
    <a:srgbClr val="75246D"/>
    <a:srgbClr val="8A8B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32"/>
    <p:restoredTop sz="96866" autoAdjust="0"/>
  </p:normalViewPr>
  <p:slideViewPr>
    <p:cSldViewPr snapToGrid="0">
      <p:cViewPr varScale="1">
        <p:scale>
          <a:sx n="110" d="100"/>
          <a:sy n="110" d="100"/>
        </p:scale>
        <p:origin x="-846" y="-78"/>
      </p:cViewPr>
      <p:guideLst>
        <p:guide orient="horz" pos="2160"/>
        <p:guide pos="3840"/>
      </p:guideLst>
    </p:cSldViewPr>
  </p:slideViewPr>
  <p:notesTextViewPr>
    <p:cViewPr>
      <p:scale>
        <a:sx n="125" d="100"/>
        <a:sy n="125" d="100"/>
      </p:scale>
      <p:origin x="0" y="0"/>
    </p:cViewPr>
  </p:notesTextViewPr>
  <p:notesViewPr>
    <p:cSldViewPr snapToGrid="0" snapToObjects="1">
      <p:cViewPr varScale="1">
        <p:scale>
          <a:sx n="81" d="100"/>
          <a:sy n="81" d="100"/>
        </p:scale>
        <p:origin x="2176"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Sheet1!$B$3</c:f>
              <c:strCache>
                <c:ptCount val="1"/>
                <c:pt idx="0">
                  <c:v>Password Size</c:v>
                </c:pt>
              </c:strCache>
            </c:strRef>
          </c:tx>
          <c:invertIfNegative val="0"/>
          <c:val>
            <c:numRef>
              <c:f>Sheet1!$B$4:$B$10</c:f>
              <c:numCache>
                <c:formatCode>General</c:formatCode>
                <c:ptCount val="7"/>
                <c:pt idx="0">
                  <c:v>6</c:v>
                </c:pt>
                <c:pt idx="1">
                  <c:v>7</c:v>
                </c:pt>
                <c:pt idx="2">
                  <c:v>8</c:v>
                </c:pt>
                <c:pt idx="3">
                  <c:v>9</c:v>
                </c:pt>
                <c:pt idx="4">
                  <c:v>10</c:v>
                </c:pt>
                <c:pt idx="5">
                  <c:v>11</c:v>
                </c:pt>
                <c:pt idx="6">
                  <c:v>12</c:v>
                </c:pt>
              </c:numCache>
            </c:numRef>
          </c:val>
        </c:ser>
        <c:ser>
          <c:idx val="1"/>
          <c:order val="1"/>
          <c:tx>
            <c:strRef>
              <c:f>Sheet1!$C$3</c:f>
              <c:strCache>
                <c:ptCount val="1"/>
                <c:pt idx="0">
                  <c:v>Uniq # Found</c:v>
                </c:pt>
              </c:strCache>
            </c:strRef>
          </c:tx>
          <c:invertIfNegative val="0"/>
          <c:val>
            <c:numRef>
              <c:f>Sheet1!$C$4:$C$10</c:f>
              <c:numCache>
                <c:formatCode>#,##0</c:formatCode>
                <c:ptCount val="7"/>
                <c:pt idx="0">
                  <c:v>135819</c:v>
                </c:pt>
                <c:pt idx="1">
                  <c:v>273978</c:v>
                </c:pt>
                <c:pt idx="2">
                  <c:v>534187</c:v>
                </c:pt>
                <c:pt idx="3">
                  <c:v>378426</c:v>
                </c:pt>
                <c:pt idx="4">
                  <c:v>266857</c:v>
                </c:pt>
                <c:pt idx="5">
                  <c:v>132960</c:v>
                </c:pt>
                <c:pt idx="6">
                  <c:v>79215</c:v>
                </c:pt>
              </c:numCache>
            </c:numRef>
          </c:val>
        </c:ser>
        <c:dLbls>
          <c:showLegendKey val="0"/>
          <c:showVal val="0"/>
          <c:showCatName val="0"/>
          <c:showSerName val="0"/>
          <c:showPercent val="0"/>
          <c:showBubbleSize val="0"/>
        </c:dLbls>
        <c:gapWidth val="150"/>
        <c:shape val="box"/>
        <c:axId val="293349248"/>
        <c:axId val="293350784"/>
        <c:axId val="0"/>
      </c:bar3DChart>
      <c:catAx>
        <c:axId val="293349248"/>
        <c:scaling>
          <c:orientation val="minMax"/>
        </c:scaling>
        <c:delete val="0"/>
        <c:axPos val="b"/>
        <c:majorTickMark val="out"/>
        <c:minorTickMark val="none"/>
        <c:tickLblPos val="nextTo"/>
        <c:crossAx val="293350784"/>
        <c:crosses val="autoZero"/>
        <c:auto val="1"/>
        <c:lblAlgn val="ctr"/>
        <c:lblOffset val="100"/>
        <c:noMultiLvlLbl val="0"/>
      </c:catAx>
      <c:valAx>
        <c:axId val="293350784"/>
        <c:scaling>
          <c:orientation val="minMax"/>
        </c:scaling>
        <c:delete val="0"/>
        <c:axPos val="l"/>
        <c:majorGridlines/>
        <c:numFmt formatCode="General" sourceLinked="1"/>
        <c:majorTickMark val="out"/>
        <c:minorTickMark val="none"/>
        <c:tickLblPos val="nextTo"/>
        <c:crossAx val="293349248"/>
        <c:crosses val="autoZero"/>
        <c:crossBetween val="between"/>
      </c:valAx>
    </c:plotArea>
    <c:legend>
      <c:legendPos val="r"/>
      <c:layout/>
      <c:overlay val="0"/>
    </c:legend>
    <c:plotVisOnly val="1"/>
    <c:dispBlanksAs val="gap"/>
    <c:showDLblsOverMax val="0"/>
  </c:chart>
  <c:spPr>
    <a:solidFill>
      <a:srgbClr val="FEFFFF"/>
    </a:solidFill>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A9F722-9667-D64F-90C0-BE6A932A9FB6}" type="datetimeFigureOut">
              <a:rPr lang="en-US" smtClean="0"/>
              <a:t>6/20/2017</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5E6C2D-614B-B84C-B5E4-D72918066498}" type="slidenum">
              <a:rPr lang="en-US" smtClean="0"/>
              <a:t>‹#›</a:t>
            </a:fld>
            <a:endParaRPr lang="en-US" dirty="0"/>
          </a:p>
        </p:txBody>
      </p:sp>
    </p:spTree>
    <p:extLst>
      <p:ext uri="{BB962C8B-B14F-4D97-AF65-F5344CB8AC3E}">
        <p14:creationId xmlns:p14="http://schemas.microsoft.com/office/powerpoint/2010/main" val="1851911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E8C5B2-44C9-8E4C-AA2F-EE5612F710F6}" type="datetimeFigureOut">
              <a:rPr lang="en-US" smtClean="0"/>
              <a:t>6/20/2017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69BC3-FC88-4949-B40B-C8289795C4D6}" type="slidenum">
              <a:rPr lang="en-US" smtClean="0"/>
              <a:t>‹#›</a:t>
            </a:fld>
            <a:endParaRPr lang="en-US" dirty="0"/>
          </a:p>
        </p:txBody>
      </p:sp>
    </p:spTree>
    <p:extLst>
      <p:ext uri="{BB962C8B-B14F-4D97-AF65-F5344CB8AC3E}">
        <p14:creationId xmlns:p14="http://schemas.microsoft.com/office/powerpoint/2010/main" val="894211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70569BC3-FC88-4949-B40B-C8289795C4D6}" type="slidenum">
              <a:rPr lang="en-US" smtClean="0"/>
              <a:t>1</a:t>
            </a:fld>
            <a:endParaRPr lang="en-US" dirty="0"/>
          </a:p>
        </p:txBody>
      </p:sp>
    </p:spTree>
    <p:extLst>
      <p:ext uri="{BB962C8B-B14F-4D97-AF65-F5344CB8AC3E}">
        <p14:creationId xmlns:p14="http://schemas.microsoft.com/office/powerpoint/2010/main" val="284366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569BC3-FC88-4949-B40B-C8289795C4D6}" type="slidenum">
              <a:rPr lang="en-US" smtClean="0"/>
              <a:t>12</a:t>
            </a:fld>
            <a:endParaRPr lang="en-US" dirty="0"/>
          </a:p>
        </p:txBody>
      </p:sp>
    </p:spTree>
    <p:extLst>
      <p:ext uri="{BB962C8B-B14F-4D97-AF65-F5344CB8AC3E}">
        <p14:creationId xmlns:p14="http://schemas.microsoft.com/office/powerpoint/2010/main" val="65557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569BC3-FC88-4949-B40B-C8289795C4D6}" type="slidenum">
              <a:rPr lang="en-US" smtClean="0"/>
              <a:t>13</a:t>
            </a:fld>
            <a:endParaRPr lang="en-US" dirty="0"/>
          </a:p>
        </p:txBody>
      </p:sp>
    </p:spTree>
    <p:extLst>
      <p:ext uri="{BB962C8B-B14F-4D97-AF65-F5344CB8AC3E}">
        <p14:creationId xmlns:p14="http://schemas.microsoft.com/office/powerpoint/2010/main" val="65557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569BC3-FC88-4949-B40B-C8289795C4D6}" type="slidenum">
              <a:rPr lang="en-US" smtClean="0"/>
              <a:t>14</a:t>
            </a:fld>
            <a:endParaRPr lang="en-US" dirty="0"/>
          </a:p>
        </p:txBody>
      </p:sp>
    </p:spTree>
    <p:extLst>
      <p:ext uri="{BB962C8B-B14F-4D97-AF65-F5344CB8AC3E}">
        <p14:creationId xmlns:p14="http://schemas.microsoft.com/office/powerpoint/2010/main" val="643329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569BC3-FC88-4949-B40B-C8289795C4D6}" type="slidenum">
              <a:rPr lang="en-US" smtClean="0"/>
              <a:t>15</a:t>
            </a:fld>
            <a:endParaRPr lang="en-US" dirty="0"/>
          </a:p>
        </p:txBody>
      </p:sp>
    </p:spTree>
    <p:extLst>
      <p:ext uri="{BB962C8B-B14F-4D97-AF65-F5344CB8AC3E}">
        <p14:creationId xmlns:p14="http://schemas.microsoft.com/office/powerpoint/2010/main" val="65557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569BC3-FC88-4949-B40B-C8289795C4D6}" type="slidenum">
              <a:rPr lang="en-US" smtClean="0"/>
              <a:t>16</a:t>
            </a:fld>
            <a:endParaRPr lang="en-US" dirty="0"/>
          </a:p>
        </p:txBody>
      </p:sp>
    </p:spTree>
    <p:extLst>
      <p:ext uri="{BB962C8B-B14F-4D97-AF65-F5344CB8AC3E}">
        <p14:creationId xmlns:p14="http://schemas.microsoft.com/office/powerpoint/2010/main" val="643329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569BC3-FC88-4949-B40B-C8289795C4D6}" type="slidenum">
              <a:rPr lang="en-US" smtClean="0"/>
              <a:t>17</a:t>
            </a:fld>
            <a:endParaRPr lang="en-US" dirty="0"/>
          </a:p>
        </p:txBody>
      </p:sp>
    </p:spTree>
    <p:extLst>
      <p:ext uri="{BB962C8B-B14F-4D97-AF65-F5344CB8AC3E}">
        <p14:creationId xmlns:p14="http://schemas.microsoft.com/office/powerpoint/2010/main" val="1505356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569BC3-FC88-4949-B40B-C8289795C4D6}" type="slidenum">
              <a:rPr lang="en-US" smtClean="0"/>
              <a:t>18</a:t>
            </a:fld>
            <a:endParaRPr lang="en-US" dirty="0"/>
          </a:p>
        </p:txBody>
      </p:sp>
    </p:spTree>
    <p:extLst>
      <p:ext uri="{BB962C8B-B14F-4D97-AF65-F5344CB8AC3E}">
        <p14:creationId xmlns:p14="http://schemas.microsoft.com/office/powerpoint/2010/main" val="65557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b="0" i="1" u="none" baseline="0" dirty="0" smtClean="0"/>
          </a:p>
          <a:p>
            <a:pPr marL="171450" lvl="0" indent="-171450">
              <a:buFont typeface="Arial" panose="020B0604020202020204" pitchFamily="34" charset="0"/>
              <a:buChar char="•"/>
            </a:pPr>
            <a:endParaRPr lang="en-US" b="0" u="none" dirty="0" smtClean="0"/>
          </a:p>
          <a:p>
            <a:endParaRPr lang="en-US" dirty="0"/>
          </a:p>
        </p:txBody>
      </p:sp>
      <p:sp>
        <p:nvSpPr>
          <p:cNvPr id="4" name="Slide Number Placeholder 3"/>
          <p:cNvSpPr>
            <a:spLocks noGrp="1"/>
          </p:cNvSpPr>
          <p:nvPr>
            <p:ph type="sldNum" sz="quarter" idx="10"/>
          </p:nvPr>
        </p:nvSpPr>
        <p:spPr/>
        <p:txBody>
          <a:bodyPr/>
          <a:lstStyle/>
          <a:p>
            <a:fld id="{70569BC3-FC88-4949-B40B-C8289795C4D6}" type="slidenum">
              <a:rPr lang="en-US" smtClean="0"/>
              <a:t>19</a:t>
            </a:fld>
            <a:endParaRPr lang="en-US" dirty="0"/>
          </a:p>
        </p:txBody>
      </p:sp>
    </p:spTree>
    <p:extLst>
      <p:ext uri="{BB962C8B-B14F-4D97-AF65-F5344CB8AC3E}">
        <p14:creationId xmlns:p14="http://schemas.microsoft.com/office/powerpoint/2010/main" val="841302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b="0" i="1" u="none" baseline="0" dirty="0" smtClean="0"/>
          </a:p>
          <a:p>
            <a:pPr marL="171450" lvl="0" indent="-171450">
              <a:buFont typeface="Arial" panose="020B0604020202020204" pitchFamily="34" charset="0"/>
              <a:buChar char="•"/>
            </a:pPr>
            <a:endParaRPr lang="en-US" b="0" u="none" dirty="0" smtClean="0"/>
          </a:p>
          <a:p>
            <a:endParaRPr lang="en-US" dirty="0"/>
          </a:p>
        </p:txBody>
      </p:sp>
      <p:sp>
        <p:nvSpPr>
          <p:cNvPr id="4" name="Slide Number Placeholder 3"/>
          <p:cNvSpPr>
            <a:spLocks noGrp="1"/>
          </p:cNvSpPr>
          <p:nvPr>
            <p:ph type="sldNum" sz="quarter" idx="10"/>
          </p:nvPr>
        </p:nvSpPr>
        <p:spPr/>
        <p:txBody>
          <a:bodyPr/>
          <a:lstStyle/>
          <a:p>
            <a:fld id="{70569BC3-FC88-4949-B40B-C8289795C4D6}" type="slidenum">
              <a:rPr lang="en-US" smtClean="0"/>
              <a:t>20</a:t>
            </a:fld>
            <a:endParaRPr lang="en-US" dirty="0"/>
          </a:p>
        </p:txBody>
      </p:sp>
    </p:spTree>
    <p:extLst>
      <p:ext uri="{BB962C8B-B14F-4D97-AF65-F5344CB8AC3E}">
        <p14:creationId xmlns:p14="http://schemas.microsoft.com/office/powerpoint/2010/main" val="841302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b="0" i="1" u="none" baseline="0" dirty="0" smtClean="0"/>
          </a:p>
          <a:p>
            <a:pPr marL="171450" lvl="0" indent="-171450">
              <a:buFont typeface="Arial" panose="020B0604020202020204" pitchFamily="34" charset="0"/>
              <a:buChar char="•"/>
            </a:pPr>
            <a:endParaRPr lang="en-US" b="0" u="none" dirty="0" smtClean="0"/>
          </a:p>
          <a:p>
            <a:endParaRPr lang="en-US" dirty="0"/>
          </a:p>
        </p:txBody>
      </p:sp>
      <p:sp>
        <p:nvSpPr>
          <p:cNvPr id="4" name="Slide Number Placeholder 3"/>
          <p:cNvSpPr>
            <a:spLocks noGrp="1"/>
          </p:cNvSpPr>
          <p:nvPr>
            <p:ph type="sldNum" sz="quarter" idx="10"/>
          </p:nvPr>
        </p:nvSpPr>
        <p:spPr/>
        <p:txBody>
          <a:bodyPr/>
          <a:lstStyle/>
          <a:p>
            <a:fld id="{70569BC3-FC88-4949-B40B-C8289795C4D6}" type="slidenum">
              <a:rPr lang="en-US" smtClean="0"/>
              <a:t>21</a:t>
            </a:fld>
            <a:endParaRPr lang="en-US" dirty="0"/>
          </a:p>
        </p:txBody>
      </p:sp>
    </p:spTree>
    <p:extLst>
      <p:ext uri="{BB962C8B-B14F-4D97-AF65-F5344CB8AC3E}">
        <p14:creationId xmlns:p14="http://schemas.microsoft.com/office/powerpoint/2010/main" val="841302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569BC3-FC88-4949-B40B-C8289795C4D6}" type="slidenum">
              <a:rPr lang="en-US" smtClean="0"/>
              <a:t>2</a:t>
            </a:fld>
            <a:endParaRPr lang="en-US" dirty="0"/>
          </a:p>
        </p:txBody>
      </p:sp>
    </p:spTree>
    <p:extLst>
      <p:ext uri="{BB962C8B-B14F-4D97-AF65-F5344CB8AC3E}">
        <p14:creationId xmlns:p14="http://schemas.microsoft.com/office/powerpoint/2010/main" val="1505356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b="0" i="1" u="none" baseline="0" dirty="0" smtClean="0"/>
          </a:p>
          <a:p>
            <a:pPr marL="171450" lvl="0" indent="-171450">
              <a:buFont typeface="Arial" panose="020B0604020202020204" pitchFamily="34" charset="0"/>
              <a:buChar char="•"/>
            </a:pPr>
            <a:endParaRPr lang="en-US" b="0" u="none" dirty="0" smtClean="0"/>
          </a:p>
          <a:p>
            <a:endParaRPr lang="en-US" dirty="0"/>
          </a:p>
        </p:txBody>
      </p:sp>
      <p:sp>
        <p:nvSpPr>
          <p:cNvPr id="4" name="Slide Number Placeholder 3"/>
          <p:cNvSpPr>
            <a:spLocks noGrp="1"/>
          </p:cNvSpPr>
          <p:nvPr>
            <p:ph type="sldNum" sz="quarter" idx="10"/>
          </p:nvPr>
        </p:nvSpPr>
        <p:spPr/>
        <p:txBody>
          <a:bodyPr/>
          <a:lstStyle/>
          <a:p>
            <a:fld id="{70569BC3-FC88-4949-B40B-C8289795C4D6}" type="slidenum">
              <a:rPr lang="en-US" smtClean="0"/>
              <a:t>22</a:t>
            </a:fld>
            <a:endParaRPr lang="en-US" dirty="0"/>
          </a:p>
        </p:txBody>
      </p:sp>
    </p:spTree>
    <p:extLst>
      <p:ext uri="{BB962C8B-B14F-4D97-AF65-F5344CB8AC3E}">
        <p14:creationId xmlns:p14="http://schemas.microsoft.com/office/powerpoint/2010/main" val="841302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b="0" i="1" u="none" baseline="0" dirty="0" smtClean="0"/>
          </a:p>
          <a:p>
            <a:pPr marL="171450" lvl="0" indent="-171450">
              <a:buFont typeface="Arial" panose="020B0604020202020204" pitchFamily="34" charset="0"/>
              <a:buChar char="•"/>
            </a:pPr>
            <a:endParaRPr lang="en-US" b="0" u="none" dirty="0" smtClean="0"/>
          </a:p>
          <a:p>
            <a:endParaRPr lang="en-US" dirty="0"/>
          </a:p>
        </p:txBody>
      </p:sp>
      <p:sp>
        <p:nvSpPr>
          <p:cNvPr id="4" name="Slide Number Placeholder 3"/>
          <p:cNvSpPr>
            <a:spLocks noGrp="1"/>
          </p:cNvSpPr>
          <p:nvPr>
            <p:ph type="sldNum" sz="quarter" idx="10"/>
          </p:nvPr>
        </p:nvSpPr>
        <p:spPr/>
        <p:txBody>
          <a:bodyPr/>
          <a:lstStyle/>
          <a:p>
            <a:fld id="{70569BC3-FC88-4949-B40B-C8289795C4D6}" type="slidenum">
              <a:rPr lang="en-US" smtClean="0"/>
              <a:t>23</a:t>
            </a:fld>
            <a:endParaRPr lang="en-US" dirty="0"/>
          </a:p>
        </p:txBody>
      </p:sp>
    </p:spTree>
    <p:extLst>
      <p:ext uri="{BB962C8B-B14F-4D97-AF65-F5344CB8AC3E}">
        <p14:creationId xmlns:p14="http://schemas.microsoft.com/office/powerpoint/2010/main" val="841302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b="0" i="1" u="none" baseline="0" dirty="0" smtClean="0"/>
          </a:p>
          <a:p>
            <a:pPr marL="171450" lvl="0" indent="-171450">
              <a:buFont typeface="Arial" panose="020B0604020202020204" pitchFamily="34" charset="0"/>
              <a:buChar char="•"/>
            </a:pPr>
            <a:endParaRPr lang="en-US" b="0" u="none" dirty="0" smtClean="0"/>
          </a:p>
          <a:p>
            <a:endParaRPr lang="en-US" dirty="0"/>
          </a:p>
        </p:txBody>
      </p:sp>
      <p:sp>
        <p:nvSpPr>
          <p:cNvPr id="4" name="Slide Number Placeholder 3"/>
          <p:cNvSpPr>
            <a:spLocks noGrp="1"/>
          </p:cNvSpPr>
          <p:nvPr>
            <p:ph type="sldNum" sz="quarter" idx="10"/>
          </p:nvPr>
        </p:nvSpPr>
        <p:spPr/>
        <p:txBody>
          <a:bodyPr/>
          <a:lstStyle/>
          <a:p>
            <a:fld id="{70569BC3-FC88-4949-B40B-C8289795C4D6}" type="slidenum">
              <a:rPr lang="en-US" smtClean="0"/>
              <a:t>24</a:t>
            </a:fld>
            <a:endParaRPr lang="en-US" dirty="0"/>
          </a:p>
        </p:txBody>
      </p:sp>
    </p:spTree>
    <p:extLst>
      <p:ext uri="{BB962C8B-B14F-4D97-AF65-F5344CB8AC3E}">
        <p14:creationId xmlns:p14="http://schemas.microsoft.com/office/powerpoint/2010/main" val="841302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b="0" i="1" u="none" baseline="0" dirty="0" smtClean="0"/>
          </a:p>
          <a:p>
            <a:pPr marL="171450" lvl="0" indent="-171450">
              <a:buFont typeface="Arial" panose="020B0604020202020204" pitchFamily="34" charset="0"/>
              <a:buChar char="•"/>
            </a:pPr>
            <a:endParaRPr lang="en-US" b="0" u="none" dirty="0" smtClean="0"/>
          </a:p>
          <a:p>
            <a:endParaRPr lang="en-US" dirty="0"/>
          </a:p>
        </p:txBody>
      </p:sp>
      <p:sp>
        <p:nvSpPr>
          <p:cNvPr id="4" name="Slide Number Placeholder 3"/>
          <p:cNvSpPr>
            <a:spLocks noGrp="1"/>
          </p:cNvSpPr>
          <p:nvPr>
            <p:ph type="sldNum" sz="quarter" idx="10"/>
          </p:nvPr>
        </p:nvSpPr>
        <p:spPr/>
        <p:txBody>
          <a:bodyPr/>
          <a:lstStyle/>
          <a:p>
            <a:fld id="{70569BC3-FC88-4949-B40B-C8289795C4D6}" type="slidenum">
              <a:rPr lang="en-US" smtClean="0"/>
              <a:t>25</a:t>
            </a:fld>
            <a:endParaRPr lang="en-US" dirty="0"/>
          </a:p>
        </p:txBody>
      </p:sp>
    </p:spTree>
    <p:extLst>
      <p:ext uri="{BB962C8B-B14F-4D97-AF65-F5344CB8AC3E}">
        <p14:creationId xmlns:p14="http://schemas.microsoft.com/office/powerpoint/2010/main" val="841302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b="0" i="1" u="none" baseline="0" dirty="0" smtClean="0"/>
          </a:p>
          <a:p>
            <a:pPr marL="171450" lvl="0" indent="-171450">
              <a:buFont typeface="Arial" panose="020B0604020202020204" pitchFamily="34" charset="0"/>
              <a:buChar char="•"/>
            </a:pPr>
            <a:endParaRPr lang="en-US" b="0" u="none" dirty="0" smtClean="0"/>
          </a:p>
          <a:p>
            <a:endParaRPr lang="en-US" dirty="0"/>
          </a:p>
        </p:txBody>
      </p:sp>
      <p:sp>
        <p:nvSpPr>
          <p:cNvPr id="4" name="Slide Number Placeholder 3"/>
          <p:cNvSpPr>
            <a:spLocks noGrp="1"/>
          </p:cNvSpPr>
          <p:nvPr>
            <p:ph type="sldNum" sz="quarter" idx="10"/>
          </p:nvPr>
        </p:nvSpPr>
        <p:spPr/>
        <p:txBody>
          <a:bodyPr/>
          <a:lstStyle/>
          <a:p>
            <a:fld id="{70569BC3-FC88-4949-B40B-C8289795C4D6}" type="slidenum">
              <a:rPr lang="en-US" smtClean="0"/>
              <a:t>26</a:t>
            </a:fld>
            <a:endParaRPr lang="en-US" dirty="0"/>
          </a:p>
        </p:txBody>
      </p:sp>
    </p:spTree>
    <p:extLst>
      <p:ext uri="{BB962C8B-B14F-4D97-AF65-F5344CB8AC3E}">
        <p14:creationId xmlns:p14="http://schemas.microsoft.com/office/powerpoint/2010/main" val="841302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b="0" i="1" u="none" baseline="0" dirty="0" smtClean="0"/>
          </a:p>
          <a:p>
            <a:pPr marL="171450" lvl="0" indent="-171450">
              <a:buFont typeface="Arial" panose="020B0604020202020204" pitchFamily="34" charset="0"/>
              <a:buChar char="•"/>
            </a:pPr>
            <a:endParaRPr lang="en-US" b="0" u="none" dirty="0" smtClean="0"/>
          </a:p>
          <a:p>
            <a:endParaRPr lang="en-US" dirty="0"/>
          </a:p>
        </p:txBody>
      </p:sp>
      <p:sp>
        <p:nvSpPr>
          <p:cNvPr id="4" name="Slide Number Placeholder 3"/>
          <p:cNvSpPr>
            <a:spLocks noGrp="1"/>
          </p:cNvSpPr>
          <p:nvPr>
            <p:ph type="sldNum" sz="quarter" idx="10"/>
          </p:nvPr>
        </p:nvSpPr>
        <p:spPr/>
        <p:txBody>
          <a:bodyPr/>
          <a:lstStyle/>
          <a:p>
            <a:fld id="{70569BC3-FC88-4949-B40B-C8289795C4D6}" type="slidenum">
              <a:rPr lang="en-US" smtClean="0"/>
              <a:t>27</a:t>
            </a:fld>
            <a:endParaRPr lang="en-US" dirty="0"/>
          </a:p>
        </p:txBody>
      </p:sp>
    </p:spTree>
    <p:extLst>
      <p:ext uri="{BB962C8B-B14F-4D97-AF65-F5344CB8AC3E}">
        <p14:creationId xmlns:p14="http://schemas.microsoft.com/office/powerpoint/2010/main" val="8413026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0569BC3-FC88-4949-B40B-C8289795C4D6}" type="slidenum">
              <a:rPr lang="en-US" smtClean="0"/>
              <a:t>28</a:t>
            </a:fld>
            <a:endParaRPr lang="en-US" dirty="0"/>
          </a:p>
        </p:txBody>
      </p:sp>
    </p:spTree>
    <p:extLst>
      <p:ext uri="{BB962C8B-B14F-4D97-AF65-F5344CB8AC3E}">
        <p14:creationId xmlns:p14="http://schemas.microsoft.com/office/powerpoint/2010/main" val="667633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569BC3-FC88-4949-B40B-C8289795C4D6}" type="slidenum">
              <a:rPr lang="en-US" smtClean="0"/>
              <a:t>5</a:t>
            </a:fld>
            <a:endParaRPr lang="en-US" dirty="0"/>
          </a:p>
        </p:txBody>
      </p:sp>
    </p:spTree>
    <p:extLst>
      <p:ext uri="{BB962C8B-B14F-4D97-AF65-F5344CB8AC3E}">
        <p14:creationId xmlns:p14="http://schemas.microsoft.com/office/powerpoint/2010/main" val="65557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569BC3-FC88-4949-B40B-C8289795C4D6}" type="slidenum">
              <a:rPr lang="en-US" smtClean="0"/>
              <a:t>6</a:t>
            </a:fld>
            <a:endParaRPr lang="en-US" dirty="0"/>
          </a:p>
        </p:txBody>
      </p:sp>
    </p:spTree>
    <p:extLst>
      <p:ext uri="{BB962C8B-B14F-4D97-AF65-F5344CB8AC3E}">
        <p14:creationId xmlns:p14="http://schemas.microsoft.com/office/powerpoint/2010/main" val="65557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569BC3-FC88-4949-B40B-C8289795C4D6}" type="slidenum">
              <a:rPr lang="en-US" smtClean="0"/>
              <a:t>7</a:t>
            </a:fld>
            <a:endParaRPr lang="en-US" dirty="0"/>
          </a:p>
        </p:txBody>
      </p:sp>
    </p:spTree>
    <p:extLst>
      <p:ext uri="{BB962C8B-B14F-4D97-AF65-F5344CB8AC3E}">
        <p14:creationId xmlns:p14="http://schemas.microsoft.com/office/powerpoint/2010/main" val="65557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569BC3-FC88-4949-B40B-C8289795C4D6}" type="slidenum">
              <a:rPr lang="en-US" smtClean="0"/>
              <a:t>8</a:t>
            </a:fld>
            <a:endParaRPr lang="en-US" dirty="0"/>
          </a:p>
        </p:txBody>
      </p:sp>
    </p:spTree>
    <p:extLst>
      <p:ext uri="{BB962C8B-B14F-4D97-AF65-F5344CB8AC3E}">
        <p14:creationId xmlns:p14="http://schemas.microsoft.com/office/powerpoint/2010/main" val="65557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569BC3-FC88-4949-B40B-C8289795C4D6}" type="slidenum">
              <a:rPr lang="en-US" smtClean="0"/>
              <a:t>9</a:t>
            </a:fld>
            <a:endParaRPr lang="en-US" dirty="0"/>
          </a:p>
        </p:txBody>
      </p:sp>
    </p:spTree>
    <p:extLst>
      <p:ext uri="{BB962C8B-B14F-4D97-AF65-F5344CB8AC3E}">
        <p14:creationId xmlns:p14="http://schemas.microsoft.com/office/powerpoint/2010/main" val="65557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569BC3-FC88-4949-B40B-C8289795C4D6}" type="slidenum">
              <a:rPr lang="en-US" smtClean="0"/>
              <a:t>10</a:t>
            </a:fld>
            <a:endParaRPr lang="en-US" dirty="0"/>
          </a:p>
        </p:txBody>
      </p:sp>
    </p:spTree>
    <p:extLst>
      <p:ext uri="{BB962C8B-B14F-4D97-AF65-F5344CB8AC3E}">
        <p14:creationId xmlns:p14="http://schemas.microsoft.com/office/powerpoint/2010/main" val="65557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569BC3-FC88-4949-B40B-C8289795C4D6}" type="slidenum">
              <a:rPr lang="en-US" smtClean="0"/>
              <a:t>11</a:t>
            </a:fld>
            <a:endParaRPr lang="en-US" dirty="0"/>
          </a:p>
        </p:txBody>
      </p:sp>
    </p:spTree>
    <p:extLst>
      <p:ext uri="{BB962C8B-B14F-4D97-AF65-F5344CB8AC3E}">
        <p14:creationId xmlns:p14="http://schemas.microsoft.com/office/powerpoint/2010/main" val="65557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tiff"/><Relationship Id="rId9"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tif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tif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8.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Rectangle 2"/>
          <p:cNvSpPr/>
          <p:nvPr userDrawn="1"/>
        </p:nvSpPr>
        <p:spPr>
          <a:xfrm>
            <a:off x="-269063" y="-146974"/>
            <a:ext cx="13202859" cy="7315200"/>
          </a:xfrm>
          <a:prstGeom prst="rect">
            <a:avLst/>
          </a:prstGeom>
          <a:solidFill>
            <a:srgbClr val="CF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a:spLocks noGrp="1"/>
          </p:cNvSpPr>
          <p:nvPr>
            <p:ph type="ctrTitle" hasCustomPrompt="1"/>
          </p:nvPr>
        </p:nvSpPr>
        <p:spPr>
          <a:xfrm>
            <a:off x="355175" y="2750009"/>
            <a:ext cx="6900260" cy="1100915"/>
          </a:xfrm>
          <a:prstGeom prst="rect">
            <a:avLst/>
          </a:prstGeom>
        </p:spPr>
        <p:txBody>
          <a:bodyPr lIns="0" tIns="0" rIns="0" bIns="0">
            <a:noAutofit/>
          </a:bodyPr>
          <a:lstStyle>
            <a:lvl1pPr algn="l">
              <a:defRPr sz="4500" b="1" i="0">
                <a:solidFill>
                  <a:schemeClr val="bg1"/>
                </a:solidFill>
                <a:latin typeface="Verdana"/>
                <a:cs typeface="Verdana"/>
              </a:defRPr>
            </a:lvl1pPr>
          </a:lstStyle>
          <a:p>
            <a:r>
              <a:rPr lang="en-US" dirty="0" smtClean="0"/>
              <a:t>CLICK TO EDIT MASTER TITLE STYLE</a:t>
            </a:r>
            <a:endParaRPr lang="en-US" dirty="0"/>
          </a:p>
        </p:txBody>
      </p:sp>
      <p:sp>
        <p:nvSpPr>
          <p:cNvPr id="6" name="Subtitle 2"/>
          <p:cNvSpPr>
            <a:spLocks noGrp="1"/>
          </p:cNvSpPr>
          <p:nvPr>
            <p:ph type="subTitle" idx="1" hasCustomPrompt="1"/>
          </p:nvPr>
        </p:nvSpPr>
        <p:spPr>
          <a:xfrm>
            <a:off x="355175" y="4216171"/>
            <a:ext cx="4589866" cy="318926"/>
          </a:xfrm>
          <a:prstGeom prst="rect">
            <a:avLst/>
          </a:prstGeom>
        </p:spPr>
        <p:txBody>
          <a:bodyPr lIns="0" tIns="0" rIns="0" bIns="0">
            <a:noAutofit/>
          </a:bodyPr>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5114187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over">
    <p:spTree>
      <p:nvGrpSpPr>
        <p:cNvPr id="1" name=""/>
        <p:cNvGrpSpPr/>
        <p:nvPr/>
      </p:nvGrpSpPr>
      <p:grpSpPr>
        <a:xfrm>
          <a:off x="0" y="0"/>
          <a:ext cx="0" cy="0"/>
          <a:chOff x="0" y="0"/>
          <a:chExt cx="0" cy="0"/>
        </a:xfrm>
      </p:grpSpPr>
      <p:sp>
        <p:nvSpPr>
          <p:cNvPr id="14" name="Rectangle 13"/>
          <p:cNvSpPr/>
          <p:nvPr userDrawn="1"/>
        </p:nvSpPr>
        <p:spPr>
          <a:xfrm>
            <a:off x="332318" y="383117"/>
            <a:ext cx="11527365" cy="5602816"/>
          </a:xfrm>
          <a:prstGeom prst="rect">
            <a:avLst/>
          </a:prstGeom>
          <a:solidFill>
            <a:srgbClr val="D919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hasCustomPrompt="1"/>
          </p:nvPr>
        </p:nvSpPr>
        <p:spPr>
          <a:xfrm>
            <a:off x="1238935" y="1848931"/>
            <a:ext cx="7716044" cy="1467887"/>
          </a:xfrm>
          <a:prstGeom prst="rect">
            <a:avLst/>
          </a:prstGeom>
        </p:spPr>
        <p:txBody>
          <a:bodyPr lIns="0" tIns="0" rIns="0" bIns="0" anchor="b" anchorCtr="0">
            <a:noAutofit/>
          </a:bodyPr>
          <a:lstStyle>
            <a:lvl1pPr algn="l">
              <a:defRPr sz="3200" b="1" i="0">
                <a:solidFill>
                  <a:schemeClr val="bg1"/>
                </a:solidFill>
                <a:latin typeface="Verdana"/>
                <a:cs typeface="Verdana"/>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238935" y="4487549"/>
            <a:ext cx="7716044" cy="425235"/>
          </a:xfrm>
          <a:prstGeom prst="rect">
            <a:avLst/>
          </a:prstGeom>
        </p:spPr>
        <p:txBody>
          <a:bodyPr lIns="0" tIns="0" rIns="0" bIns="0" anchor="t" anchorCtr="0">
            <a:noAutofit/>
          </a:bodyPr>
          <a:lstStyle>
            <a:lvl1pPr marL="0" indent="0" algn="l">
              <a:spcBef>
                <a:spcPts val="0"/>
              </a:spcBef>
              <a:buNone/>
              <a:defRPr sz="1600" b="1">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endParaRPr lang="en-US" dirty="0"/>
          </a:p>
        </p:txBody>
      </p:sp>
      <p:pic>
        <p:nvPicPr>
          <p:cNvPr id="7" name="Picture 6" descr="CDW_PWGI_186_F.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5906" y="6156564"/>
            <a:ext cx="1108009" cy="504587"/>
          </a:xfrm>
          <a:prstGeom prst="rect">
            <a:avLst/>
          </a:prstGeom>
          <a:ln>
            <a:noFill/>
          </a:ln>
        </p:spPr>
      </p:pic>
    </p:spTree>
    <p:extLst>
      <p:ext uri="{BB962C8B-B14F-4D97-AF65-F5344CB8AC3E}">
        <p14:creationId xmlns:p14="http://schemas.microsoft.com/office/powerpoint/2010/main" val="13579062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ver">
    <p:spTree>
      <p:nvGrpSpPr>
        <p:cNvPr id="1" name=""/>
        <p:cNvGrpSpPr/>
        <p:nvPr/>
      </p:nvGrpSpPr>
      <p:grpSpPr>
        <a:xfrm>
          <a:off x="0" y="0"/>
          <a:ext cx="0" cy="0"/>
          <a:chOff x="0" y="0"/>
          <a:chExt cx="0" cy="0"/>
        </a:xfrm>
      </p:grpSpPr>
      <p:sp>
        <p:nvSpPr>
          <p:cNvPr id="14" name="Rectangle 13"/>
          <p:cNvSpPr/>
          <p:nvPr userDrawn="1"/>
        </p:nvSpPr>
        <p:spPr>
          <a:xfrm>
            <a:off x="332318" y="383117"/>
            <a:ext cx="11527365" cy="5602816"/>
          </a:xfrm>
          <a:prstGeom prst="rect">
            <a:avLst/>
          </a:prstGeom>
          <a:solidFill>
            <a:srgbClr val="4B4C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hasCustomPrompt="1"/>
          </p:nvPr>
        </p:nvSpPr>
        <p:spPr>
          <a:xfrm>
            <a:off x="1238935" y="1848931"/>
            <a:ext cx="7716044" cy="1467887"/>
          </a:xfrm>
          <a:prstGeom prst="rect">
            <a:avLst/>
          </a:prstGeom>
        </p:spPr>
        <p:txBody>
          <a:bodyPr lIns="0" tIns="0" rIns="0" bIns="0" anchor="b" anchorCtr="0">
            <a:noAutofit/>
          </a:bodyPr>
          <a:lstStyle>
            <a:lvl1pPr algn="l">
              <a:defRPr sz="3200" b="1" i="0">
                <a:solidFill>
                  <a:schemeClr val="bg1"/>
                </a:solidFill>
                <a:latin typeface="Verdana"/>
                <a:cs typeface="Verdana"/>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238935" y="4487549"/>
            <a:ext cx="7716044" cy="425235"/>
          </a:xfrm>
          <a:prstGeom prst="rect">
            <a:avLst/>
          </a:prstGeom>
        </p:spPr>
        <p:txBody>
          <a:bodyPr lIns="0" tIns="0" rIns="0" bIns="0" anchor="t" anchorCtr="0">
            <a:noAutofit/>
          </a:bodyPr>
          <a:lstStyle>
            <a:lvl1pPr marL="0" indent="0" algn="l">
              <a:spcBef>
                <a:spcPts val="0"/>
              </a:spcBef>
              <a:buNone/>
              <a:defRPr sz="1600" b="1">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endParaRPr lang="en-US" dirty="0"/>
          </a:p>
        </p:txBody>
      </p:sp>
      <p:pic>
        <p:nvPicPr>
          <p:cNvPr id="7" name="Picture 6" descr="CDW_PWGI_186_F.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5906" y="6156564"/>
            <a:ext cx="1108009" cy="504587"/>
          </a:xfrm>
          <a:prstGeom prst="rect">
            <a:avLst/>
          </a:prstGeom>
          <a:ln>
            <a:noFill/>
          </a:ln>
        </p:spPr>
      </p:pic>
    </p:spTree>
    <p:extLst>
      <p:ext uri="{BB962C8B-B14F-4D97-AF65-F5344CB8AC3E}">
        <p14:creationId xmlns:p14="http://schemas.microsoft.com/office/powerpoint/2010/main" val="203646447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ver">
    <p:spTree>
      <p:nvGrpSpPr>
        <p:cNvPr id="1" name=""/>
        <p:cNvGrpSpPr/>
        <p:nvPr/>
      </p:nvGrpSpPr>
      <p:grpSpPr>
        <a:xfrm>
          <a:off x="0" y="0"/>
          <a:ext cx="0" cy="0"/>
          <a:chOff x="0" y="0"/>
          <a:chExt cx="0" cy="0"/>
        </a:xfrm>
      </p:grpSpPr>
      <p:pic>
        <p:nvPicPr>
          <p:cNvPr id="7" name="Picture 6" descr="GettyImages-469061998.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42322" y="392205"/>
            <a:ext cx="11521593" cy="5593728"/>
          </a:xfrm>
          <a:prstGeom prst="rect">
            <a:avLst/>
          </a:prstGeom>
        </p:spPr>
      </p:pic>
      <p:pic>
        <p:nvPicPr>
          <p:cNvPr id="4" name="Picture 3"/>
          <p:cNvPicPr preferRelativeResize="0">
            <a:picLocks/>
          </p:cNvPicPr>
          <p:nvPr userDrawn="1"/>
        </p:nvPicPr>
        <p:blipFill>
          <a:blip r:embed="rId3"/>
          <a:stretch>
            <a:fillRect/>
          </a:stretch>
        </p:blipFill>
        <p:spPr>
          <a:xfrm>
            <a:off x="342322" y="1521885"/>
            <a:ext cx="3342885" cy="3337983"/>
          </a:xfrm>
          <a:prstGeom prst="rect">
            <a:avLst/>
          </a:prstGeom>
        </p:spPr>
      </p:pic>
      <p:sp>
        <p:nvSpPr>
          <p:cNvPr id="2" name="Title 1"/>
          <p:cNvSpPr>
            <a:spLocks noGrp="1"/>
          </p:cNvSpPr>
          <p:nvPr>
            <p:ph type="ctrTitle" hasCustomPrompt="1"/>
          </p:nvPr>
        </p:nvSpPr>
        <p:spPr>
          <a:xfrm>
            <a:off x="580789" y="2064211"/>
            <a:ext cx="2794921" cy="1467887"/>
          </a:xfrm>
          <a:prstGeom prst="rect">
            <a:avLst/>
          </a:prstGeom>
        </p:spPr>
        <p:txBody>
          <a:bodyPr lIns="0" tIns="0" rIns="0" bIns="0" anchor="t" anchorCtr="0">
            <a:noAutofit/>
          </a:bodyPr>
          <a:lstStyle>
            <a:lvl1pPr algn="l">
              <a:defRPr sz="2133" b="1" i="0">
                <a:solidFill>
                  <a:schemeClr val="bg1"/>
                </a:solidFill>
                <a:latin typeface="Verdana"/>
                <a:cs typeface="Verdana"/>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580788" y="4215383"/>
            <a:ext cx="2794923" cy="425235"/>
          </a:xfrm>
          <a:prstGeom prst="rect">
            <a:avLst/>
          </a:prstGeom>
        </p:spPr>
        <p:txBody>
          <a:bodyPr lIns="0" tIns="0" rIns="0" bIns="0" anchor="t" anchorCtr="0">
            <a:noAutofit/>
          </a:bodyPr>
          <a:lstStyle>
            <a:lvl1pPr marL="0" indent="0" algn="l">
              <a:spcBef>
                <a:spcPts val="0"/>
              </a:spcBef>
              <a:buNone/>
              <a:defRPr sz="1067" b="1">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endParaRPr lang="en-US" dirty="0"/>
          </a:p>
        </p:txBody>
      </p:sp>
      <p:pic>
        <p:nvPicPr>
          <p:cNvPr id="9" name="Picture 8" descr="CDW_PWGI_186_F.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55906" y="6156564"/>
            <a:ext cx="1108009" cy="504587"/>
          </a:xfrm>
          <a:prstGeom prst="rect">
            <a:avLst/>
          </a:prstGeom>
          <a:ln>
            <a:noFill/>
          </a:ln>
        </p:spPr>
      </p:pic>
    </p:spTree>
    <p:extLst>
      <p:ext uri="{BB962C8B-B14F-4D97-AF65-F5344CB8AC3E}">
        <p14:creationId xmlns:p14="http://schemas.microsoft.com/office/powerpoint/2010/main" val="155940321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67975" y="291524"/>
            <a:ext cx="11647799" cy="6211888"/>
          </a:xfrm>
          <a:prstGeom prst="rect">
            <a:avLst/>
          </a:prstGeom>
        </p:spPr>
      </p:pic>
      <p:pic>
        <p:nvPicPr>
          <p:cNvPr id="7" name="Picture 6"/>
          <p:cNvPicPr preferRelativeResize="0">
            <a:picLocks/>
          </p:cNvPicPr>
          <p:nvPr userDrawn="1"/>
        </p:nvPicPr>
        <p:blipFill>
          <a:blip r:embed="rId3"/>
          <a:stretch>
            <a:fillRect/>
          </a:stretch>
        </p:blipFill>
        <p:spPr>
          <a:xfrm>
            <a:off x="267975" y="2064211"/>
            <a:ext cx="4625330" cy="2309274"/>
          </a:xfrm>
          <a:prstGeom prst="rect">
            <a:avLst/>
          </a:prstGeom>
        </p:spPr>
      </p:pic>
      <p:sp>
        <p:nvSpPr>
          <p:cNvPr id="8" name="Title 1"/>
          <p:cNvSpPr>
            <a:spLocks noGrp="1"/>
          </p:cNvSpPr>
          <p:nvPr>
            <p:ph type="ctrTitle" hasCustomPrompt="1"/>
          </p:nvPr>
        </p:nvSpPr>
        <p:spPr>
          <a:xfrm>
            <a:off x="679162" y="2484799"/>
            <a:ext cx="2794921" cy="912669"/>
          </a:xfrm>
          <a:prstGeom prst="rect">
            <a:avLst/>
          </a:prstGeom>
        </p:spPr>
        <p:txBody>
          <a:bodyPr lIns="0" tIns="0" rIns="0" bIns="0" anchor="t" anchorCtr="0">
            <a:noAutofit/>
          </a:bodyPr>
          <a:lstStyle>
            <a:lvl1pPr algn="l">
              <a:defRPr sz="2133" b="1" i="0">
                <a:solidFill>
                  <a:schemeClr val="bg1"/>
                </a:solidFill>
                <a:latin typeface="Verdana"/>
                <a:cs typeface="Verdana"/>
              </a:defRPr>
            </a:lvl1pPr>
          </a:lstStyle>
          <a:p>
            <a:r>
              <a:rPr lang="en-US" dirty="0" smtClean="0"/>
              <a:t>CLICK TO EDIT MASTER TITLE STYLE</a:t>
            </a:r>
            <a:endParaRPr lang="en-US" dirty="0"/>
          </a:p>
        </p:txBody>
      </p:sp>
      <p:sp>
        <p:nvSpPr>
          <p:cNvPr id="9" name="Subtitle 2"/>
          <p:cNvSpPr>
            <a:spLocks noGrp="1"/>
          </p:cNvSpPr>
          <p:nvPr>
            <p:ph type="subTitle" idx="1" hasCustomPrompt="1"/>
          </p:nvPr>
        </p:nvSpPr>
        <p:spPr>
          <a:xfrm>
            <a:off x="679162" y="3740174"/>
            <a:ext cx="2794923" cy="425235"/>
          </a:xfrm>
          <a:prstGeom prst="rect">
            <a:avLst/>
          </a:prstGeom>
        </p:spPr>
        <p:txBody>
          <a:bodyPr lIns="0" tIns="0" rIns="0" bIns="0" anchor="t" anchorCtr="0">
            <a:noAutofit/>
          </a:bodyPr>
          <a:lstStyle>
            <a:lvl1pPr marL="0" indent="0" algn="l">
              <a:spcBef>
                <a:spcPts val="0"/>
              </a:spcBef>
              <a:buNone/>
              <a:defRPr sz="1067" b="1">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12067853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80007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over">
    <p:spTree>
      <p:nvGrpSpPr>
        <p:cNvPr id="1" name=""/>
        <p:cNvGrpSpPr/>
        <p:nvPr/>
      </p:nvGrpSpPr>
      <p:grpSpPr>
        <a:xfrm>
          <a:off x="0" y="0"/>
          <a:ext cx="0" cy="0"/>
          <a:chOff x="0" y="0"/>
          <a:chExt cx="0" cy="0"/>
        </a:xfrm>
      </p:grpSpPr>
      <p:pic>
        <p:nvPicPr>
          <p:cNvPr id="19" name="Picture 18" descr="CDW_02.png"/>
          <p:cNvPicPr>
            <a:picLocks noChangeAspect="1"/>
          </p:cNvPicPr>
          <p:nvPr userDrawn="1"/>
        </p:nvPicPr>
        <p:blipFill rotWithShape="1">
          <a:blip r:embed="rId2" cstate="screen">
            <a:extLst>
              <a:ext uri="{28A0092B-C50C-407E-A947-70E740481C1C}">
                <a14:useLocalDpi xmlns:a14="http://schemas.microsoft.com/office/drawing/2010/main"/>
              </a:ext>
            </a:extLst>
          </a:blip>
          <a:srcRect t="667" r="-539" b="-2935"/>
          <a:stretch/>
        </p:blipFill>
        <p:spPr>
          <a:xfrm>
            <a:off x="330199" y="370512"/>
            <a:ext cx="3435599" cy="1258875"/>
          </a:xfrm>
          <a:prstGeom prst="rect">
            <a:avLst/>
          </a:prstGeom>
          <a:ln>
            <a:noFill/>
          </a:ln>
        </p:spPr>
      </p:pic>
      <p:pic>
        <p:nvPicPr>
          <p:cNvPr id="24" name="Picture 23" descr="CDW_07.png"/>
          <p:cNvPicPr>
            <a:picLocks noChangeAspect="1"/>
          </p:cNvPicPr>
          <p:nvPr userDrawn="1"/>
        </p:nvPicPr>
        <p:blipFill rotWithShape="1">
          <a:blip r:embed="rId3" cstate="screen">
            <a:extLst>
              <a:ext uri="{28A0092B-C50C-407E-A947-70E740481C1C}">
                <a14:useLocalDpi xmlns:a14="http://schemas.microsoft.com/office/drawing/2010/main"/>
              </a:ext>
            </a:extLst>
          </a:blip>
          <a:srcRect l="80" r="-784"/>
          <a:stretch/>
        </p:blipFill>
        <p:spPr>
          <a:xfrm>
            <a:off x="332877" y="4837515"/>
            <a:ext cx="3405297" cy="1129473"/>
          </a:xfrm>
          <a:prstGeom prst="rect">
            <a:avLst/>
          </a:prstGeom>
        </p:spPr>
      </p:pic>
      <p:pic>
        <p:nvPicPr>
          <p:cNvPr id="15" name="Picture 14"/>
          <p:cNvPicPr>
            <a:picLocks noChangeAspect="1"/>
          </p:cNvPicPr>
          <p:nvPr userDrawn="1"/>
        </p:nvPicPr>
        <p:blipFill rotWithShape="1">
          <a:blip r:embed="rId4">
            <a:extLst>
              <a:ext uri="{28A0092B-C50C-407E-A947-70E740481C1C}">
                <a14:useLocalDpi xmlns:a14="http://schemas.microsoft.com/office/drawing/2010/main"/>
              </a:ext>
            </a:extLst>
          </a:blip>
          <a:srcRect l="205" t="3250" r="665" b="17226"/>
          <a:stretch/>
        </p:blipFill>
        <p:spPr>
          <a:xfrm>
            <a:off x="8011515" y="1577741"/>
            <a:ext cx="3856108" cy="1649811"/>
          </a:xfrm>
          <a:prstGeom prst="rect">
            <a:avLst/>
          </a:prstGeom>
        </p:spPr>
      </p:pic>
      <p:sp>
        <p:nvSpPr>
          <p:cNvPr id="4" name="Rectangle 3"/>
          <p:cNvSpPr/>
          <p:nvPr userDrawn="1"/>
        </p:nvSpPr>
        <p:spPr>
          <a:xfrm>
            <a:off x="334224" y="1577741"/>
            <a:ext cx="3349077" cy="3272067"/>
          </a:xfrm>
          <a:prstGeom prst="rect">
            <a:avLst/>
          </a:prstGeom>
          <a:solidFill>
            <a:srgbClr val="CF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CDW_03.png"/>
          <p:cNvPicPr>
            <a:picLocks noChangeAspect="1"/>
          </p:cNvPicPr>
          <p:nvPr userDrawn="1"/>
        </p:nvPicPr>
        <p:blipFill rotWithShape="1">
          <a:blip r:embed="rId5" cstate="screen">
            <a:extLst>
              <a:ext uri="{28A0092B-C50C-407E-A947-70E740481C1C}">
                <a14:useLocalDpi xmlns:a14="http://schemas.microsoft.com/office/drawing/2010/main"/>
              </a:ext>
            </a:extLst>
          </a:blip>
          <a:srcRect l="-170" r="1135" b="1135"/>
          <a:stretch/>
        </p:blipFill>
        <p:spPr>
          <a:xfrm>
            <a:off x="3674836" y="2019357"/>
            <a:ext cx="4358627" cy="2310366"/>
          </a:xfrm>
          <a:prstGeom prst="rect">
            <a:avLst/>
          </a:prstGeom>
        </p:spPr>
      </p:pic>
      <p:pic>
        <p:nvPicPr>
          <p:cNvPr id="20" name="Picture 19" descr="CDW_01.png"/>
          <p:cNvPicPr>
            <a:picLocks noChangeAspect="1"/>
          </p:cNvPicPr>
          <p:nvPr userDrawn="1"/>
        </p:nvPicPr>
        <p:blipFill rotWithShape="1">
          <a:blip r:embed="rId6" cstate="screen">
            <a:extLst>
              <a:ext uri="{28A0092B-C50C-407E-A947-70E740481C1C}">
                <a14:useLocalDpi xmlns:a14="http://schemas.microsoft.com/office/drawing/2010/main"/>
              </a:ext>
            </a:extLst>
          </a:blip>
          <a:srcRect t="1493" r="1493" b="-1"/>
          <a:stretch/>
        </p:blipFill>
        <p:spPr>
          <a:xfrm>
            <a:off x="3684071" y="370948"/>
            <a:ext cx="4349392" cy="1659588"/>
          </a:xfrm>
          <a:prstGeom prst="rect">
            <a:avLst/>
          </a:prstGeom>
        </p:spPr>
      </p:pic>
      <p:pic>
        <p:nvPicPr>
          <p:cNvPr id="21" name="Picture 20" descr="CDW_04.png"/>
          <p:cNvPicPr>
            <a:picLocks noChangeAspect="1"/>
          </p:cNvPicPr>
          <p:nvPr userDrawn="1"/>
        </p:nvPicPr>
        <p:blipFill rotWithShape="1">
          <a:blip r:embed="rId7" cstate="screen">
            <a:extLst>
              <a:ext uri="{28A0092B-C50C-407E-A947-70E740481C1C}">
                <a14:useLocalDpi xmlns:a14="http://schemas.microsoft.com/office/drawing/2010/main"/>
              </a:ext>
            </a:extLst>
          </a:blip>
          <a:srcRect l="514" t="1426" r="-1" b="1"/>
          <a:stretch/>
        </p:blipFill>
        <p:spPr>
          <a:xfrm>
            <a:off x="3683300" y="3908980"/>
            <a:ext cx="4351319" cy="2058734"/>
          </a:xfrm>
          <a:prstGeom prst="rect">
            <a:avLst/>
          </a:prstGeom>
        </p:spPr>
      </p:pic>
      <p:pic>
        <p:nvPicPr>
          <p:cNvPr id="23" name="Picture 22" descr="CDW_06.png"/>
          <p:cNvPicPr>
            <a:picLocks noChangeAspect="1"/>
          </p:cNvPicPr>
          <p:nvPr userDrawn="1"/>
        </p:nvPicPr>
        <p:blipFill rotWithShape="1">
          <a:blip r:embed="rId8" cstate="screen">
            <a:extLst>
              <a:ext uri="{28A0092B-C50C-407E-A947-70E740481C1C}">
                <a14:useLocalDpi xmlns:a14="http://schemas.microsoft.com/office/drawing/2010/main"/>
              </a:ext>
            </a:extLst>
          </a:blip>
          <a:srcRect l="-1820" t="4255" r="1" b="3235"/>
          <a:stretch/>
        </p:blipFill>
        <p:spPr>
          <a:xfrm>
            <a:off x="7955603" y="3226824"/>
            <a:ext cx="3901110" cy="2740890"/>
          </a:xfrm>
          <a:prstGeom prst="rect">
            <a:avLst/>
          </a:prstGeom>
        </p:spPr>
      </p:pic>
      <p:pic>
        <p:nvPicPr>
          <p:cNvPr id="8" name="Picture 7" descr="CDW_PWGI_186_F.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0755906" y="6156564"/>
            <a:ext cx="1108009" cy="504587"/>
          </a:xfrm>
          <a:prstGeom prst="rect">
            <a:avLst/>
          </a:prstGeom>
          <a:ln>
            <a:noFill/>
          </a:ln>
        </p:spPr>
      </p:pic>
      <p:sp>
        <p:nvSpPr>
          <p:cNvPr id="2" name="Title 1"/>
          <p:cNvSpPr>
            <a:spLocks noGrp="1"/>
          </p:cNvSpPr>
          <p:nvPr userDrawn="1">
            <p:ph type="ctrTitle" hasCustomPrompt="1"/>
          </p:nvPr>
        </p:nvSpPr>
        <p:spPr>
          <a:xfrm>
            <a:off x="577902" y="2064534"/>
            <a:ext cx="2940597" cy="1006479"/>
          </a:xfrm>
          <a:prstGeom prst="rect">
            <a:avLst/>
          </a:prstGeom>
        </p:spPr>
        <p:txBody>
          <a:bodyPr lIns="0" tIns="0" rIns="0" bIns="0" anchor="t" anchorCtr="0">
            <a:noAutofit/>
          </a:bodyPr>
          <a:lstStyle>
            <a:lvl1pPr algn="l">
              <a:defRPr sz="2133" b="1" i="0">
                <a:solidFill>
                  <a:schemeClr val="bg1"/>
                </a:solidFill>
                <a:latin typeface="Verdana"/>
                <a:cs typeface="Verdana"/>
              </a:defRPr>
            </a:lvl1pPr>
          </a:lstStyle>
          <a:p>
            <a:r>
              <a:rPr lang="en-US" dirty="0" smtClean="0"/>
              <a:t>CLICK TO EDIT MASTER TITLE STYLE</a:t>
            </a:r>
            <a:endParaRPr lang="en-US" dirty="0"/>
          </a:p>
        </p:txBody>
      </p:sp>
      <p:sp>
        <p:nvSpPr>
          <p:cNvPr id="3" name="Subtitle 2"/>
          <p:cNvSpPr>
            <a:spLocks noGrp="1"/>
          </p:cNvSpPr>
          <p:nvPr userDrawn="1">
            <p:ph type="subTitle" idx="1" hasCustomPrompt="1"/>
          </p:nvPr>
        </p:nvSpPr>
        <p:spPr>
          <a:xfrm>
            <a:off x="577901" y="4221243"/>
            <a:ext cx="2940599" cy="425235"/>
          </a:xfrm>
          <a:prstGeom prst="rect">
            <a:avLst/>
          </a:prstGeom>
        </p:spPr>
        <p:txBody>
          <a:bodyPr lIns="0" tIns="0" rIns="0" bIns="0" anchor="t" anchorCtr="0">
            <a:noAutofit/>
          </a:bodyPr>
          <a:lstStyle>
            <a:lvl1pPr marL="0" indent="0" algn="l">
              <a:spcBef>
                <a:spcPts val="0"/>
              </a:spcBef>
              <a:buNone/>
              <a:defRPr sz="1067" b="1">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87423361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in Style">
    <p:spTree>
      <p:nvGrpSpPr>
        <p:cNvPr id="1" name=""/>
        <p:cNvGrpSpPr/>
        <p:nvPr/>
      </p:nvGrpSpPr>
      <p:grpSpPr>
        <a:xfrm>
          <a:off x="0" y="0"/>
          <a:ext cx="0" cy="0"/>
          <a:chOff x="0" y="0"/>
          <a:chExt cx="0" cy="0"/>
        </a:xfrm>
      </p:grpSpPr>
      <p:sp>
        <p:nvSpPr>
          <p:cNvPr id="6" name="Rectangle 5"/>
          <p:cNvSpPr/>
          <p:nvPr userDrawn="1"/>
        </p:nvSpPr>
        <p:spPr>
          <a:xfrm>
            <a:off x="265352" y="305240"/>
            <a:ext cx="11637614" cy="960672"/>
          </a:xfrm>
          <a:prstGeom prst="rect">
            <a:avLst/>
          </a:prstGeom>
          <a:solidFill>
            <a:srgbClr val="CF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21341" y="305240"/>
            <a:ext cx="10515600" cy="960671"/>
          </a:xfrm>
          <a:prstGeom prst="rect">
            <a:avLst/>
          </a:prstGeom>
        </p:spPr>
        <p:txBody>
          <a:bodyPr anchor="ctr"/>
          <a:lstStyle>
            <a:lvl1pPr>
              <a:defRPr sz="3600" b="1">
                <a:solidFill>
                  <a:schemeClr val="bg1"/>
                </a:solidFill>
                <a:latin typeface="Verdana" charset="0"/>
                <a:ea typeface="Verdana" charset="0"/>
                <a:cs typeface="Verdana"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0827038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ver">
    <p:spTree>
      <p:nvGrpSpPr>
        <p:cNvPr id="1" name=""/>
        <p:cNvGrpSpPr/>
        <p:nvPr/>
      </p:nvGrpSpPr>
      <p:grpSpPr>
        <a:xfrm>
          <a:off x="0" y="0"/>
          <a:ext cx="0" cy="0"/>
          <a:chOff x="0" y="0"/>
          <a:chExt cx="0" cy="0"/>
        </a:xfrm>
      </p:grpSpPr>
      <p:sp>
        <p:nvSpPr>
          <p:cNvPr id="14" name="Rectangle 13"/>
          <p:cNvSpPr/>
          <p:nvPr userDrawn="1"/>
        </p:nvSpPr>
        <p:spPr>
          <a:xfrm>
            <a:off x="332318" y="383117"/>
            <a:ext cx="11527365" cy="5602816"/>
          </a:xfrm>
          <a:prstGeom prst="rect">
            <a:avLst/>
          </a:prstGeom>
          <a:solidFill>
            <a:srgbClr val="D919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sp>
        <p:nvSpPr>
          <p:cNvPr id="2" name="Title 1"/>
          <p:cNvSpPr>
            <a:spLocks noGrp="1"/>
          </p:cNvSpPr>
          <p:nvPr>
            <p:ph type="ctrTitle" hasCustomPrompt="1"/>
          </p:nvPr>
        </p:nvSpPr>
        <p:spPr>
          <a:xfrm>
            <a:off x="1238935" y="1848931"/>
            <a:ext cx="7716044" cy="1467887"/>
          </a:xfrm>
          <a:prstGeom prst="rect">
            <a:avLst/>
          </a:prstGeom>
        </p:spPr>
        <p:txBody>
          <a:bodyPr lIns="0" tIns="0" rIns="0" bIns="0" anchor="b" anchorCtr="0">
            <a:noAutofit/>
          </a:bodyPr>
          <a:lstStyle>
            <a:lvl1pPr algn="l">
              <a:defRPr sz="3200" b="1" i="0">
                <a:solidFill>
                  <a:schemeClr val="bg1"/>
                </a:solidFill>
                <a:latin typeface="Verdana"/>
                <a:cs typeface="Verdana"/>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238935" y="4487549"/>
            <a:ext cx="7716044" cy="425235"/>
          </a:xfrm>
          <a:prstGeom prst="rect">
            <a:avLst/>
          </a:prstGeom>
        </p:spPr>
        <p:txBody>
          <a:bodyPr lIns="0" tIns="0" rIns="0" bIns="0" anchor="t" anchorCtr="0">
            <a:noAutofit/>
          </a:bodyPr>
          <a:lstStyle>
            <a:lvl1pPr marL="0" indent="0" algn="l">
              <a:spcBef>
                <a:spcPts val="0"/>
              </a:spcBef>
              <a:buNone/>
              <a:defRPr sz="1600" b="1">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endParaRPr lang="en-US" dirty="0"/>
          </a:p>
        </p:txBody>
      </p:sp>
      <p:pic>
        <p:nvPicPr>
          <p:cNvPr id="7" name="Picture 6" descr="CDW_PWGI_186_F.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5906" y="6156564"/>
            <a:ext cx="1108009" cy="504587"/>
          </a:xfrm>
          <a:prstGeom prst="rect">
            <a:avLst/>
          </a:prstGeom>
          <a:ln>
            <a:noFill/>
          </a:ln>
        </p:spPr>
      </p:pic>
    </p:spTree>
    <p:extLst>
      <p:ext uri="{BB962C8B-B14F-4D97-AF65-F5344CB8AC3E}">
        <p14:creationId xmlns:p14="http://schemas.microsoft.com/office/powerpoint/2010/main" val="169157375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v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342319" y="392204"/>
            <a:ext cx="11526525" cy="5593729"/>
          </a:xfrm>
          <a:prstGeom prst="rect">
            <a:avLst/>
          </a:prstGeom>
        </p:spPr>
      </p:pic>
      <p:sp>
        <p:nvSpPr>
          <p:cNvPr id="5" name="Rectangle 4"/>
          <p:cNvSpPr/>
          <p:nvPr userDrawn="1"/>
        </p:nvSpPr>
        <p:spPr>
          <a:xfrm>
            <a:off x="342319" y="1521885"/>
            <a:ext cx="3342888" cy="3342888"/>
          </a:xfrm>
          <a:prstGeom prst="rect">
            <a:avLst/>
          </a:prstGeom>
          <a:solidFill>
            <a:srgbClr val="CF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hasCustomPrompt="1"/>
          </p:nvPr>
        </p:nvSpPr>
        <p:spPr>
          <a:xfrm>
            <a:off x="580789" y="2064211"/>
            <a:ext cx="2794921" cy="1467887"/>
          </a:xfrm>
          <a:prstGeom prst="rect">
            <a:avLst/>
          </a:prstGeom>
        </p:spPr>
        <p:txBody>
          <a:bodyPr lIns="0" tIns="0" rIns="0" bIns="0" anchor="t" anchorCtr="0">
            <a:noAutofit/>
          </a:bodyPr>
          <a:lstStyle>
            <a:lvl1pPr algn="l">
              <a:defRPr sz="2133" b="1" i="0">
                <a:solidFill>
                  <a:schemeClr val="bg1"/>
                </a:solidFill>
                <a:latin typeface="Verdana"/>
                <a:cs typeface="Verdana"/>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580788" y="4215383"/>
            <a:ext cx="2794923" cy="425235"/>
          </a:xfrm>
          <a:prstGeom prst="rect">
            <a:avLst/>
          </a:prstGeom>
        </p:spPr>
        <p:txBody>
          <a:bodyPr lIns="0" tIns="0" rIns="0" bIns="0" anchor="t" anchorCtr="0">
            <a:noAutofit/>
          </a:bodyPr>
          <a:lstStyle>
            <a:lvl1pPr marL="0" indent="0" algn="l">
              <a:spcBef>
                <a:spcPts val="0"/>
              </a:spcBef>
              <a:buNone/>
              <a:defRPr sz="1067" b="1">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endParaRPr lang="en-US" dirty="0"/>
          </a:p>
        </p:txBody>
      </p:sp>
      <p:pic>
        <p:nvPicPr>
          <p:cNvPr id="9" name="Picture 8" descr="CDW_PWGI_186_F.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55906" y="6156564"/>
            <a:ext cx="1108009" cy="504587"/>
          </a:xfrm>
          <a:prstGeom prst="rect">
            <a:avLst/>
          </a:prstGeom>
          <a:ln>
            <a:noFill/>
          </a:ln>
        </p:spPr>
      </p:pic>
    </p:spTree>
    <p:extLst>
      <p:ext uri="{BB962C8B-B14F-4D97-AF65-F5344CB8AC3E}">
        <p14:creationId xmlns:p14="http://schemas.microsoft.com/office/powerpoint/2010/main" val="361947597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ver">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342321" y="392204"/>
            <a:ext cx="11521593" cy="5593729"/>
          </a:xfrm>
          <a:prstGeom prst="rect">
            <a:avLst/>
          </a:prstGeom>
        </p:spPr>
      </p:pic>
      <p:sp>
        <p:nvSpPr>
          <p:cNvPr id="11" name="Rectangle 10"/>
          <p:cNvSpPr/>
          <p:nvPr userDrawn="1"/>
        </p:nvSpPr>
        <p:spPr>
          <a:xfrm>
            <a:off x="342319" y="1521885"/>
            <a:ext cx="3342888" cy="3342888"/>
          </a:xfrm>
          <a:prstGeom prst="rect">
            <a:avLst/>
          </a:prstGeom>
          <a:solidFill>
            <a:srgbClr val="CF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hasCustomPrompt="1"/>
          </p:nvPr>
        </p:nvSpPr>
        <p:spPr>
          <a:xfrm>
            <a:off x="580789" y="2064211"/>
            <a:ext cx="2794921" cy="1467887"/>
          </a:xfrm>
          <a:prstGeom prst="rect">
            <a:avLst/>
          </a:prstGeom>
        </p:spPr>
        <p:txBody>
          <a:bodyPr lIns="0" tIns="0" rIns="0" bIns="0" anchor="t" anchorCtr="0">
            <a:noAutofit/>
          </a:bodyPr>
          <a:lstStyle>
            <a:lvl1pPr algn="l">
              <a:defRPr sz="2133" b="1" i="0">
                <a:solidFill>
                  <a:schemeClr val="bg1"/>
                </a:solidFill>
                <a:latin typeface="Verdana"/>
                <a:cs typeface="Verdana"/>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580788" y="4215383"/>
            <a:ext cx="2794923" cy="425235"/>
          </a:xfrm>
          <a:prstGeom prst="rect">
            <a:avLst/>
          </a:prstGeom>
        </p:spPr>
        <p:txBody>
          <a:bodyPr lIns="0" tIns="0" rIns="0" bIns="0" anchor="t" anchorCtr="0">
            <a:noAutofit/>
          </a:bodyPr>
          <a:lstStyle>
            <a:lvl1pPr marL="0" indent="0" algn="l">
              <a:spcBef>
                <a:spcPts val="0"/>
              </a:spcBef>
              <a:buNone/>
              <a:defRPr sz="1067" b="1">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endParaRPr lang="en-US" dirty="0"/>
          </a:p>
        </p:txBody>
      </p:sp>
      <p:pic>
        <p:nvPicPr>
          <p:cNvPr id="9" name="Picture 8" descr="CDW_PWGI_186_F.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55906" y="6156564"/>
            <a:ext cx="1108009" cy="504587"/>
          </a:xfrm>
          <a:prstGeom prst="rect">
            <a:avLst/>
          </a:prstGeom>
          <a:ln>
            <a:noFill/>
          </a:ln>
        </p:spPr>
      </p:pic>
    </p:spTree>
    <p:extLst>
      <p:ext uri="{BB962C8B-B14F-4D97-AF65-F5344CB8AC3E}">
        <p14:creationId xmlns:p14="http://schemas.microsoft.com/office/powerpoint/2010/main" val="34913190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11" name="Shape 11"/>
          <p:cNvSpPr/>
          <p:nvPr/>
        </p:nvSpPr>
        <p:spPr>
          <a:xfrm>
            <a:off x="330201" y="1045139"/>
            <a:ext cx="9235329" cy="4542860"/>
          </a:xfrm>
          <a:prstGeom prst="rect">
            <a:avLst/>
          </a:prstGeom>
          <a:solidFill>
            <a:srgbClr val="D02239"/>
          </a:solidFill>
          <a:ln w="12700">
            <a:miter lim="400000"/>
          </a:ln>
        </p:spPr>
        <p:txBody>
          <a:bodyPr lIns="25400" tIns="25400" rIns="25400" bIns="25400" anchor="ctr"/>
          <a:lstStyle/>
          <a:p>
            <a:pPr>
              <a:defRPr sz="3200">
                <a:solidFill>
                  <a:srgbClr val="FFFFFF"/>
                </a:solidFill>
              </a:defRPr>
            </a:pPr>
            <a:endParaRPr sz="4267" dirty="0"/>
          </a:p>
        </p:txBody>
      </p:sp>
      <p:sp>
        <p:nvSpPr>
          <p:cNvPr id="14" name="Shape 14"/>
          <p:cNvSpPr>
            <a:spLocks noGrp="1"/>
          </p:cNvSpPr>
          <p:nvPr>
            <p:ph type="body" sz="quarter" idx="1" hasCustomPrompt="1"/>
          </p:nvPr>
        </p:nvSpPr>
        <p:spPr>
          <a:xfrm>
            <a:off x="701477" y="1527112"/>
            <a:ext cx="8335073" cy="537847"/>
          </a:xfrm>
          <a:prstGeom prst="rect">
            <a:avLst/>
          </a:prstGeom>
        </p:spPr>
        <p:txBody>
          <a:bodyPr lIns="0" tIns="0" rIns="0" bIns="0" anchor="b" anchorCtr="0">
            <a:noAutofit/>
          </a:bodyPr>
          <a:lstStyle>
            <a:lvl1pPr marL="0" indent="0">
              <a:spcBef>
                <a:spcPts val="0"/>
              </a:spcBef>
              <a:buSzTx/>
              <a:buNone/>
              <a:defRPr sz="1867">
                <a:solidFill>
                  <a:srgbClr val="FFFFFF"/>
                </a:solidFill>
                <a:latin typeface="Verdana"/>
                <a:ea typeface="Prelo-Medium"/>
                <a:cs typeface="Verdana"/>
                <a:sym typeface="Prelo-Medium"/>
              </a:defRPr>
            </a:lvl1pPr>
            <a:lvl2pPr marL="0" indent="114294">
              <a:spcBef>
                <a:spcPts val="0"/>
              </a:spcBef>
              <a:buSzTx/>
              <a:buNone/>
              <a:defRPr sz="3733">
                <a:solidFill>
                  <a:srgbClr val="FFFFFF"/>
                </a:solidFill>
                <a:latin typeface="Prelo-Medium"/>
                <a:ea typeface="Prelo-Medium"/>
                <a:cs typeface="Prelo-Medium"/>
                <a:sym typeface="Prelo-Medium"/>
              </a:defRPr>
            </a:lvl2pPr>
            <a:lvl3pPr marL="0" indent="228589">
              <a:spcBef>
                <a:spcPts val="0"/>
              </a:spcBef>
              <a:buSzTx/>
              <a:buNone/>
              <a:defRPr sz="3733">
                <a:solidFill>
                  <a:srgbClr val="FFFFFF"/>
                </a:solidFill>
                <a:latin typeface="Prelo-Medium"/>
                <a:ea typeface="Prelo-Medium"/>
                <a:cs typeface="Prelo-Medium"/>
                <a:sym typeface="Prelo-Medium"/>
              </a:defRPr>
            </a:lvl3pPr>
            <a:lvl4pPr marL="0" indent="342883">
              <a:spcBef>
                <a:spcPts val="0"/>
              </a:spcBef>
              <a:buSzTx/>
              <a:buNone/>
              <a:defRPr sz="3733">
                <a:solidFill>
                  <a:srgbClr val="FFFFFF"/>
                </a:solidFill>
                <a:latin typeface="Prelo-Medium"/>
                <a:ea typeface="Prelo-Medium"/>
                <a:cs typeface="Prelo-Medium"/>
                <a:sym typeface="Prelo-Medium"/>
              </a:defRPr>
            </a:lvl4pPr>
            <a:lvl5pPr marL="0" indent="457177">
              <a:spcBef>
                <a:spcPts val="0"/>
              </a:spcBef>
              <a:buSzTx/>
              <a:buNone/>
              <a:defRPr sz="3733">
                <a:solidFill>
                  <a:srgbClr val="FFFFFF"/>
                </a:solidFill>
                <a:latin typeface="Prelo-Medium"/>
                <a:ea typeface="Prelo-Medium"/>
                <a:cs typeface="Prelo-Medium"/>
                <a:sym typeface="Prelo-Medium"/>
              </a:defRPr>
            </a:lvl5pPr>
          </a:lstStyle>
          <a:p>
            <a:r>
              <a:rPr lang="en-US" dirty="0" smtClean="0"/>
              <a:t>BODY LEVEL ONE</a:t>
            </a:r>
            <a:endParaRPr lang="en-US" dirty="0"/>
          </a:p>
        </p:txBody>
      </p:sp>
      <p:sp>
        <p:nvSpPr>
          <p:cNvPr id="16" name="Shape 16"/>
          <p:cNvSpPr>
            <a:spLocks noGrp="1"/>
          </p:cNvSpPr>
          <p:nvPr>
            <p:ph type="body" sz="quarter" idx="14" hasCustomPrompt="1"/>
          </p:nvPr>
        </p:nvSpPr>
        <p:spPr>
          <a:xfrm>
            <a:off x="701477" y="2551935"/>
            <a:ext cx="8386905" cy="1880387"/>
          </a:xfrm>
          <a:prstGeom prst="rect">
            <a:avLst/>
          </a:prstGeom>
        </p:spPr>
        <p:txBody>
          <a:bodyPr lIns="0" tIns="0" rIns="0" bIns="0" anchor="t">
            <a:noAutofit/>
          </a:bodyPr>
          <a:lstStyle>
            <a:lvl1pPr marL="0" indent="0">
              <a:lnSpc>
                <a:spcPct val="60000"/>
              </a:lnSpc>
              <a:spcBef>
                <a:spcPts val="0"/>
              </a:spcBef>
              <a:buSzTx/>
              <a:buNone/>
              <a:defRPr sz="4800" b="1" i="0" cap="none">
                <a:solidFill>
                  <a:srgbClr val="FFFFFF"/>
                </a:solidFill>
                <a:latin typeface="Verdana Bold"/>
                <a:ea typeface="Prelo-Black"/>
                <a:cs typeface="Verdana Bold"/>
                <a:sym typeface="Prelo-Black"/>
              </a:defRPr>
            </a:lvl1pPr>
          </a:lstStyle>
          <a:p>
            <a:r>
              <a:rPr lang="en-US" dirty="0" smtClean="0"/>
              <a:t>Title text</a:t>
            </a:r>
            <a:endParaRPr lang="en-US" dirty="0"/>
          </a:p>
        </p:txBody>
      </p:sp>
      <p:sp>
        <p:nvSpPr>
          <p:cNvPr id="17" name="Shape 17"/>
          <p:cNvSpPr>
            <a:spLocks noGrp="1"/>
          </p:cNvSpPr>
          <p:nvPr>
            <p:ph type="body" sz="quarter" idx="15"/>
          </p:nvPr>
        </p:nvSpPr>
        <p:spPr>
          <a:xfrm>
            <a:off x="3092817" y="4596480"/>
            <a:ext cx="5720639" cy="449281"/>
          </a:xfrm>
          <a:prstGeom prst="rect">
            <a:avLst/>
          </a:prstGeom>
        </p:spPr>
        <p:txBody>
          <a:bodyPr lIns="0" tIns="0" rIns="0" bIns="0" anchor="t" anchorCtr="0">
            <a:noAutofit/>
          </a:bodyPr>
          <a:lstStyle>
            <a:lvl1pPr marL="0" indent="0" algn="r">
              <a:lnSpc>
                <a:spcPct val="60000"/>
              </a:lnSpc>
              <a:spcBef>
                <a:spcPts val="0"/>
              </a:spcBef>
              <a:buSzTx/>
              <a:buNone/>
              <a:defRPr sz="2667" b="1" i="0">
                <a:solidFill>
                  <a:srgbClr val="FFFFFF"/>
                </a:solidFill>
                <a:latin typeface="Verdana"/>
                <a:ea typeface="Prelo-Black"/>
                <a:cs typeface="Verdana"/>
                <a:sym typeface="Prelo-Black"/>
              </a:defRPr>
            </a:lvl1pPr>
          </a:lstStyle>
          <a:p>
            <a:r>
              <a:rPr dirty="0"/>
              <a:t>Title Text</a:t>
            </a:r>
          </a:p>
        </p:txBody>
      </p:sp>
    </p:spTree>
    <p:extLst>
      <p:ext uri="{BB962C8B-B14F-4D97-AF65-F5344CB8AC3E}">
        <p14:creationId xmlns:p14="http://schemas.microsoft.com/office/powerpoint/2010/main" val="309410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67975" y="291524"/>
            <a:ext cx="11647799" cy="6211888"/>
          </a:xfrm>
          <a:prstGeom prst="rect">
            <a:avLst/>
          </a:prstGeom>
        </p:spPr>
      </p:pic>
      <p:pic>
        <p:nvPicPr>
          <p:cNvPr id="7" name="Picture 6"/>
          <p:cNvPicPr preferRelativeResize="0">
            <a:picLocks/>
          </p:cNvPicPr>
          <p:nvPr userDrawn="1"/>
        </p:nvPicPr>
        <p:blipFill>
          <a:blip r:embed="rId3"/>
          <a:stretch>
            <a:fillRect/>
          </a:stretch>
        </p:blipFill>
        <p:spPr>
          <a:xfrm>
            <a:off x="267975" y="2064211"/>
            <a:ext cx="4625330" cy="2309274"/>
          </a:xfrm>
          <a:prstGeom prst="rect">
            <a:avLst/>
          </a:prstGeom>
        </p:spPr>
      </p:pic>
      <p:sp>
        <p:nvSpPr>
          <p:cNvPr id="8" name="Title 1"/>
          <p:cNvSpPr>
            <a:spLocks noGrp="1"/>
          </p:cNvSpPr>
          <p:nvPr>
            <p:ph type="ctrTitle" hasCustomPrompt="1"/>
          </p:nvPr>
        </p:nvSpPr>
        <p:spPr>
          <a:xfrm>
            <a:off x="679162" y="2484799"/>
            <a:ext cx="2794921" cy="912669"/>
          </a:xfrm>
          <a:prstGeom prst="rect">
            <a:avLst/>
          </a:prstGeom>
        </p:spPr>
        <p:txBody>
          <a:bodyPr lIns="0" tIns="0" rIns="0" bIns="0" anchor="t" anchorCtr="0">
            <a:noAutofit/>
          </a:bodyPr>
          <a:lstStyle>
            <a:lvl1pPr algn="l">
              <a:defRPr sz="2133" b="1" i="0">
                <a:solidFill>
                  <a:schemeClr val="bg1"/>
                </a:solidFill>
                <a:latin typeface="Verdana"/>
                <a:cs typeface="Verdana"/>
              </a:defRPr>
            </a:lvl1pPr>
          </a:lstStyle>
          <a:p>
            <a:r>
              <a:rPr lang="en-US" dirty="0" smtClean="0"/>
              <a:t>CLICK TO EDIT MASTER TITLE STYLE</a:t>
            </a:r>
            <a:endParaRPr lang="en-US" dirty="0"/>
          </a:p>
        </p:txBody>
      </p:sp>
      <p:sp>
        <p:nvSpPr>
          <p:cNvPr id="9" name="Subtitle 2"/>
          <p:cNvSpPr>
            <a:spLocks noGrp="1"/>
          </p:cNvSpPr>
          <p:nvPr>
            <p:ph type="subTitle" idx="1" hasCustomPrompt="1"/>
          </p:nvPr>
        </p:nvSpPr>
        <p:spPr>
          <a:xfrm>
            <a:off x="679162" y="3740174"/>
            <a:ext cx="2794923" cy="425235"/>
          </a:xfrm>
          <a:prstGeom prst="rect">
            <a:avLst/>
          </a:prstGeom>
        </p:spPr>
        <p:txBody>
          <a:bodyPr lIns="0" tIns="0" rIns="0" bIns="0" anchor="t" anchorCtr="0">
            <a:noAutofit/>
          </a:bodyPr>
          <a:lstStyle>
            <a:lvl1pPr marL="0" indent="0" algn="l">
              <a:spcBef>
                <a:spcPts val="0"/>
              </a:spcBef>
              <a:buNone/>
              <a:defRPr sz="1067" b="1">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12249301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33340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over">
    <p:spTree>
      <p:nvGrpSpPr>
        <p:cNvPr id="1" name=""/>
        <p:cNvGrpSpPr/>
        <p:nvPr/>
      </p:nvGrpSpPr>
      <p:grpSpPr>
        <a:xfrm>
          <a:off x="0" y="0"/>
          <a:ext cx="0" cy="0"/>
          <a:chOff x="0" y="0"/>
          <a:chExt cx="0" cy="0"/>
        </a:xfrm>
      </p:grpSpPr>
      <p:sp>
        <p:nvSpPr>
          <p:cNvPr id="4" name="Rectangle 3"/>
          <p:cNvSpPr/>
          <p:nvPr userDrawn="1"/>
        </p:nvSpPr>
        <p:spPr>
          <a:xfrm>
            <a:off x="334224" y="1577741"/>
            <a:ext cx="3349077" cy="3272067"/>
          </a:xfrm>
          <a:prstGeom prst="rect">
            <a:avLst/>
          </a:prstGeom>
          <a:solidFill>
            <a:srgbClr val="CF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8" name="Picture 17" descr="CDW_03.png"/>
          <p:cNvPicPr>
            <a:picLocks noChangeAspect="1"/>
          </p:cNvPicPr>
          <p:nvPr userDrawn="1"/>
        </p:nvPicPr>
        <p:blipFill rotWithShape="1">
          <a:blip r:embed="rId2" cstate="screen">
            <a:extLst>
              <a:ext uri="{28A0092B-C50C-407E-A947-70E740481C1C}">
                <a14:useLocalDpi xmlns:a14="http://schemas.microsoft.com/office/drawing/2010/main"/>
              </a:ext>
            </a:extLst>
          </a:blip>
          <a:srcRect l="-172"/>
          <a:stretch/>
        </p:blipFill>
        <p:spPr>
          <a:xfrm>
            <a:off x="3674836" y="2019357"/>
            <a:ext cx="4358627" cy="2310366"/>
          </a:xfrm>
          <a:prstGeom prst="rect">
            <a:avLst/>
          </a:prstGeom>
        </p:spPr>
      </p:pic>
      <p:pic>
        <p:nvPicPr>
          <p:cNvPr id="19" name="Picture 18" descr="CDW_02.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0200" y="370513"/>
            <a:ext cx="3373804" cy="1207228"/>
          </a:xfrm>
          <a:prstGeom prst="rect">
            <a:avLst/>
          </a:prstGeom>
          <a:ln>
            <a:noFill/>
          </a:ln>
        </p:spPr>
      </p:pic>
      <p:pic>
        <p:nvPicPr>
          <p:cNvPr id="20" name="Picture 19" descr="CDW_01.pn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684071" y="370948"/>
            <a:ext cx="4349392" cy="1659588"/>
          </a:xfrm>
          <a:prstGeom prst="rect">
            <a:avLst/>
          </a:prstGeom>
        </p:spPr>
      </p:pic>
      <p:pic>
        <p:nvPicPr>
          <p:cNvPr id="21" name="Picture 20" descr="CDW_04.png"/>
          <p:cNvPicPr>
            <a:picLocks noChangeAspect="1"/>
          </p:cNvPicPr>
          <p:nvPr userDrawn="1"/>
        </p:nvPicPr>
        <p:blipFill rotWithShape="1">
          <a:blip r:embed="rId5" cstate="screen">
            <a:extLst>
              <a:ext uri="{28A0092B-C50C-407E-A947-70E740481C1C}">
                <a14:useLocalDpi xmlns:a14="http://schemas.microsoft.com/office/drawing/2010/main"/>
              </a:ext>
            </a:extLst>
          </a:blip>
          <a:srcRect r="-1"/>
          <a:stretch/>
        </p:blipFill>
        <p:spPr>
          <a:xfrm>
            <a:off x="3683300" y="3908980"/>
            <a:ext cx="4351319" cy="2058734"/>
          </a:xfrm>
          <a:prstGeom prst="rect">
            <a:avLst/>
          </a:prstGeom>
        </p:spPr>
      </p:pic>
      <p:pic>
        <p:nvPicPr>
          <p:cNvPr id="23" name="Picture 22" descr="CDW_06.png"/>
          <p:cNvPicPr>
            <a:picLocks noChangeAspect="1"/>
          </p:cNvPicPr>
          <p:nvPr userDrawn="1"/>
        </p:nvPicPr>
        <p:blipFill rotWithShape="1">
          <a:blip r:embed="rId6" cstate="screen">
            <a:extLst>
              <a:ext uri="{28A0092B-C50C-407E-A947-70E740481C1C}">
                <a14:useLocalDpi xmlns:a14="http://schemas.microsoft.com/office/drawing/2010/main"/>
              </a:ext>
            </a:extLst>
          </a:blip>
          <a:srcRect l="272" r="1"/>
          <a:stretch/>
        </p:blipFill>
        <p:spPr>
          <a:xfrm>
            <a:off x="8035777" y="3004898"/>
            <a:ext cx="3820935" cy="2962816"/>
          </a:xfrm>
          <a:prstGeom prst="rect">
            <a:avLst/>
          </a:prstGeom>
        </p:spPr>
      </p:pic>
      <p:pic>
        <p:nvPicPr>
          <p:cNvPr id="24" name="Picture 23" descr="CDW_07.png"/>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332877" y="4837515"/>
            <a:ext cx="3350425" cy="1129473"/>
          </a:xfrm>
          <a:prstGeom prst="rect">
            <a:avLst/>
          </a:prstGeom>
        </p:spPr>
      </p:pic>
      <p:pic>
        <p:nvPicPr>
          <p:cNvPr id="8" name="Picture 7" descr="CDW_PWGI_186_F.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755906" y="6156564"/>
            <a:ext cx="1108009" cy="504587"/>
          </a:xfrm>
          <a:prstGeom prst="rect">
            <a:avLst/>
          </a:prstGeom>
          <a:ln>
            <a:noFill/>
          </a:ln>
        </p:spPr>
      </p:pic>
      <p:sp>
        <p:nvSpPr>
          <p:cNvPr id="2" name="Title 1"/>
          <p:cNvSpPr>
            <a:spLocks noGrp="1"/>
          </p:cNvSpPr>
          <p:nvPr userDrawn="1">
            <p:ph type="ctrTitle" hasCustomPrompt="1"/>
          </p:nvPr>
        </p:nvSpPr>
        <p:spPr>
          <a:xfrm>
            <a:off x="577902" y="2064534"/>
            <a:ext cx="2940597" cy="1006479"/>
          </a:xfrm>
          <a:prstGeom prst="rect">
            <a:avLst/>
          </a:prstGeom>
        </p:spPr>
        <p:txBody>
          <a:bodyPr lIns="0" tIns="0" rIns="0" bIns="0" anchor="t" anchorCtr="0">
            <a:noAutofit/>
          </a:bodyPr>
          <a:lstStyle>
            <a:lvl1pPr algn="l">
              <a:defRPr sz="2133" b="1" i="0">
                <a:solidFill>
                  <a:schemeClr val="bg1"/>
                </a:solidFill>
                <a:latin typeface="Verdana"/>
                <a:cs typeface="Verdana"/>
              </a:defRPr>
            </a:lvl1pPr>
          </a:lstStyle>
          <a:p>
            <a:r>
              <a:rPr lang="en-US" dirty="0" smtClean="0"/>
              <a:t>CLICK TO EDIT MASTER TITLE STYLE</a:t>
            </a:r>
            <a:endParaRPr lang="en-US" dirty="0"/>
          </a:p>
        </p:txBody>
      </p:sp>
      <p:sp>
        <p:nvSpPr>
          <p:cNvPr id="3" name="Subtitle 2"/>
          <p:cNvSpPr>
            <a:spLocks noGrp="1"/>
          </p:cNvSpPr>
          <p:nvPr userDrawn="1">
            <p:ph type="subTitle" idx="1" hasCustomPrompt="1"/>
          </p:nvPr>
        </p:nvSpPr>
        <p:spPr>
          <a:xfrm>
            <a:off x="577901" y="4221243"/>
            <a:ext cx="2940599" cy="425235"/>
          </a:xfrm>
          <a:prstGeom prst="rect">
            <a:avLst/>
          </a:prstGeom>
        </p:spPr>
        <p:txBody>
          <a:bodyPr lIns="0" tIns="0" rIns="0" bIns="0" anchor="t" anchorCtr="0">
            <a:noAutofit/>
          </a:bodyPr>
          <a:lstStyle>
            <a:lvl1pPr marL="0" indent="0" algn="l">
              <a:spcBef>
                <a:spcPts val="0"/>
              </a:spcBef>
              <a:buNone/>
              <a:defRPr sz="1067" b="1">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endParaRPr lang="en-US" dirty="0"/>
          </a:p>
        </p:txBody>
      </p:sp>
      <p:pic>
        <p:nvPicPr>
          <p:cNvPr id="15" name="Picture 14"/>
          <p:cNvPicPr>
            <a:picLocks noChangeAspect="1"/>
          </p:cNvPicPr>
          <p:nvPr userDrawn="1"/>
        </p:nvPicPr>
        <p:blipFill rotWithShape="1">
          <a:blip r:embed="rId9">
            <a:extLst>
              <a:ext uri="{28A0092B-C50C-407E-A947-70E740481C1C}">
                <a14:useLocalDpi xmlns:a14="http://schemas.microsoft.com/office/drawing/2010/main"/>
              </a:ext>
            </a:extLst>
          </a:blip>
          <a:srcRect/>
          <a:stretch/>
        </p:blipFill>
        <p:spPr>
          <a:xfrm>
            <a:off x="8033383" y="365301"/>
            <a:ext cx="3834239" cy="2639597"/>
          </a:xfrm>
          <a:prstGeom prst="rect">
            <a:avLst/>
          </a:prstGeom>
        </p:spPr>
      </p:pic>
    </p:spTree>
    <p:extLst>
      <p:ext uri="{BB962C8B-B14F-4D97-AF65-F5344CB8AC3E}">
        <p14:creationId xmlns:p14="http://schemas.microsoft.com/office/powerpoint/2010/main" val="39913427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Page">
    <p:spTree>
      <p:nvGrpSpPr>
        <p:cNvPr id="1" name=""/>
        <p:cNvGrpSpPr/>
        <p:nvPr/>
      </p:nvGrpSpPr>
      <p:grpSpPr>
        <a:xfrm>
          <a:off x="0" y="0"/>
          <a:ext cx="0" cy="0"/>
          <a:chOff x="0" y="0"/>
          <a:chExt cx="0" cy="0"/>
        </a:xfrm>
      </p:grpSpPr>
      <p:sp>
        <p:nvSpPr>
          <p:cNvPr id="11" name="Shape 11"/>
          <p:cNvSpPr/>
          <p:nvPr/>
        </p:nvSpPr>
        <p:spPr>
          <a:xfrm>
            <a:off x="330201" y="1045139"/>
            <a:ext cx="9235329" cy="4542860"/>
          </a:xfrm>
          <a:prstGeom prst="rect">
            <a:avLst/>
          </a:prstGeom>
          <a:solidFill>
            <a:srgbClr val="4B4C4F"/>
          </a:solidFill>
          <a:ln w="12700">
            <a:miter lim="400000"/>
          </a:ln>
        </p:spPr>
        <p:txBody>
          <a:bodyPr lIns="25400" tIns="25400" rIns="25400" bIns="25400" anchor="ctr"/>
          <a:lstStyle/>
          <a:p>
            <a:pPr>
              <a:defRPr sz="3200">
                <a:solidFill>
                  <a:srgbClr val="FFFFFF"/>
                </a:solidFill>
              </a:defRPr>
            </a:pPr>
            <a:endParaRPr sz="4267" dirty="0"/>
          </a:p>
        </p:txBody>
      </p:sp>
      <p:sp>
        <p:nvSpPr>
          <p:cNvPr id="14" name="Shape 14"/>
          <p:cNvSpPr>
            <a:spLocks noGrp="1"/>
          </p:cNvSpPr>
          <p:nvPr>
            <p:ph type="body" sz="quarter" idx="1" hasCustomPrompt="1"/>
          </p:nvPr>
        </p:nvSpPr>
        <p:spPr>
          <a:xfrm>
            <a:off x="701477" y="1527112"/>
            <a:ext cx="8335073" cy="537847"/>
          </a:xfrm>
          <a:prstGeom prst="rect">
            <a:avLst/>
          </a:prstGeom>
        </p:spPr>
        <p:txBody>
          <a:bodyPr lIns="0" tIns="0" rIns="0" bIns="0" anchor="b" anchorCtr="0">
            <a:noAutofit/>
          </a:bodyPr>
          <a:lstStyle>
            <a:lvl1pPr marL="0" indent="0">
              <a:spcBef>
                <a:spcPts val="0"/>
              </a:spcBef>
              <a:buSzTx/>
              <a:buNone/>
              <a:defRPr sz="1867">
                <a:solidFill>
                  <a:srgbClr val="FFFFFF"/>
                </a:solidFill>
                <a:latin typeface="Verdana"/>
                <a:ea typeface="Prelo-Medium"/>
                <a:cs typeface="Verdana"/>
                <a:sym typeface="Prelo-Medium"/>
              </a:defRPr>
            </a:lvl1pPr>
            <a:lvl2pPr marL="0" indent="114294">
              <a:spcBef>
                <a:spcPts val="0"/>
              </a:spcBef>
              <a:buSzTx/>
              <a:buNone/>
              <a:defRPr sz="3733">
                <a:solidFill>
                  <a:srgbClr val="FFFFFF"/>
                </a:solidFill>
                <a:latin typeface="Prelo-Medium"/>
                <a:ea typeface="Prelo-Medium"/>
                <a:cs typeface="Prelo-Medium"/>
                <a:sym typeface="Prelo-Medium"/>
              </a:defRPr>
            </a:lvl2pPr>
            <a:lvl3pPr marL="0" indent="228589">
              <a:spcBef>
                <a:spcPts val="0"/>
              </a:spcBef>
              <a:buSzTx/>
              <a:buNone/>
              <a:defRPr sz="3733">
                <a:solidFill>
                  <a:srgbClr val="FFFFFF"/>
                </a:solidFill>
                <a:latin typeface="Prelo-Medium"/>
                <a:ea typeface="Prelo-Medium"/>
                <a:cs typeface="Prelo-Medium"/>
                <a:sym typeface="Prelo-Medium"/>
              </a:defRPr>
            </a:lvl3pPr>
            <a:lvl4pPr marL="0" indent="342883">
              <a:spcBef>
                <a:spcPts val="0"/>
              </a:spcBef>
              <a:buSzTx/>
              <a:buNone/>
              <a:defRPr sz="3733">
                <a:solidFill>
                  <a:srgbClr val="FFFFFF"/>
                </a:solidFill>
                <a:latin typeface="Prelo-Medium"/>
                <a:ea typeface="Prelo-Medium"/>
                <a:cs typeface="Prelo-Medium"/>
                <a:sym typeface="Prelo-Medium"/>
              </a:defRPr>
            </a:lvl4pPr>
            <a:lvl5pPr marL="0" indent="457177">
              <a:spcBef>
                <a:spcPts val="0"/>
              </a:spcBef>
              <a:buSzTx/>
              <a:buNone/>
              <a:defRPr sz="3733">
                <a:solidFill>
                  <a:srgbClr val="FFFFFF"/>
                </a:solidFill>
                <a:latin typeface="Prelo-Medium"/>
                <a:ea typeface="Prelo-Medium"/>
                <a:cs typeface="Prelo-Medium"/>
                <a:sym typeface="Prelo-Medium"/>
              </a:defRPr>
            </a:lvl5pPr>
          </a:lstStyle>
          <a:p>
            <a:r>
              <a:rPr lang="en-US" dirty="0" smtClean="0"/>
              <a:t>BODY LEVEL ONE</a:t>
            </a:r>
            <a:endParaRPr lang="en-US" dirty="0"/>
          </a:p>
        </p:txBody>
      </p:sp>
      <p:sp>
        <p:nvSpPr>
          <p:cNvPr id="16" name="Shape 16"/>
          <p:cNvSpPr>
            <a:spLocks noGrp="1"/>
          </p:cNvSpPr>
          <p:nvPr>
            <p:ph type="body" sz="quarter" idx="14" hasCustomPrompt="1"/>
          </p:nvPr>
        </p:nvSpPr>
        <p:spPr>
          <a:xfrm>
            <a:off x="701477" y="2551935"/>
            <a:ext cx="8386905" cy="1880387"/>
          </a:xfrm>
          <a:prstGeom prst="rect">
            <a:avLst/>
          </a:prstGeom>
        </p:spPr>
        <p:txBody>
          <a:bodyPr lIns="0" tIns="0" rIns="0" bIns="0" anchor="t">
            <a:noAutofit/>
          </a:bodyPr>
          <a:lstStyle>
            <a:lvl1pPr marL="0" indent="0">
              <a:lnSpc>
                <a:spcPct val="60000"/>
              </a:lnSpc>
              <a:spcBef>
                <a:spcPts val="0"/>
              </a:spcBef>
              <a:buSzTx/>
              <a:buNone/>
              <a:defRPr sz="4800" b="1" i="0" cap="none">
                <a:solidFill>
                  <a:srgbClr val="FFFFFF"/>
                </a:solidFill>
                <a:latin typeface="Verdana Bold"/>
                <a:ea typeface="Prelo-Black"/>
                <a:cs typeface="Verdana Bold"/>
                <a:sym typeface="Prelo-Black"/>
              </a:defRPr>
            </a:lvl1pPr>
          </a:lstStyle>
          <a:p>
            <a:r>
              <a:rPr lang="en-US" dirty="0" smtClean="0"/>
              <a:t>Title text</a:t>
            </a:r>
            <a:endParaRPr lang="en-US" dirty="0"/>
          </a:p>
        </p:txBody>
      </p:sp>
      <p:sp>
        <p:nvSpPr>
          <p:cNvPr id="17" name="Shape 17"/>
          <p:cNvSpPr>
            <a:spLocks noGrp="1"/>
          </p:cNvSpPr>
          <p:nvPr>
            <p:ph type="body" sz="quarter" idx="15"/>
          </p:nvPr>
        </p:nvSpPr>
        <p:spPr>
          <a:xfrm>
            <a:off x="3092817" y="4596480"/>
            <a:ext cx="5720639" cy="449281"/>
          </a:xfrm>
          <a:prstGeom prst="rect">
            <a:avLst/>
          </a:prstGeom>
        </p:spPr>
        <p:txBody>
          <a:bodyPr lIns="0" tIns="0" rIns="0" bIns="0" anchor="t" anchorCtr="0">
            <a:noAutofit/>
          </a:bodyPr>
          <a:lstStyle>
            <a:lvl1pPr marL="0" indent="0" algn="r">
              <a:lnSpc>
                <a:spcPct val="60000"/>
              </a:lnSpc>
              <a:spcBef>
                <a:spcPts val="0"/>
              </a:spcBef>
              <a:buSzTx/>
              <a:buNone/>
              <a:defRPr sz="2667" b="1" i="0">
                <a:solidFill>
                  <a:srgbClr val="FFFFFF"/>
                </a:solidFill>
                <a:latin typeface="Verdana"/>
                <a:ea typeface="Prelo-Black"/>
                <a:cs typeface="Verdana"/>
                <a:sym typeface="Prelo-Black"/>
              </a:defRPr>
            </a:lvl1pPr>
          </a:lstStyle>
          <a:p>
            <a:r>
              <a:rPr dirty="0"/>
              <a:t>Title Text</a:t>
            </a:r>
          </a:p>
        </p:txBody>
      </p:sp>
    </p:spTree>
    <p:extLst>
      <p:ext uri="{BB962C8B-B14F-4D97-AF65-F5344CB8AC3E}">
        <p14:creationId xmlns:p14="http://schemas.microsoft.com/office/powerpoint/2010/main" val="2127622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Style">
    <p:spTree>
      <p:nvGrpSpPr>
        <p:cNvPr id="1" name=""/>
        <p:cNvGrpSpPr/>
        <p:nvPr/>
      </p:nvGrpSpPr>
      <p:grpSpPr>
        <a:xfrm>
          <a:off x="0" y="0"/>
          <a:ext cx="0" cy="0"/>
          <a:chOff x="0" y="0"/>
          <a:chExt cx="0" cy="0"/>
        </a:xfrm>
      </p:grpSpPr>
      <p:sp>
        <p:nvSpPr>
          <p:cNvPr id="6" name="Rectangle 5"/>
          <p:cNvSpPr/>
          <p:nvPr userDrawn="1"/>
        </p:nvSpPr>
        <p:spPr>
          <a:xfrm>
            <a:off x="265352" y="305240"/>
            <a:ext cx="11637614" cy="960672"/>
          </a:xfrm>
          <a:prstGeom prst="rect">
            <a:avLst/>
          </a:prstGeom>
          <a:solidFill>
            <a:srgbClr val="CF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21341" y="305240"/>
            <a:ext cx="10515600" cy="960671"/>
          </a:xfrm>
          <a:prstGeom prst="rect">
            <a:avLst/>
          </a:prstGeom>
        </p:spPr>
        <p:txBody>
          <a:bodyPr anchor="ctr"/>
          <a:lstStyle>
            <a:lvl1pPr>
              <a:defRPr sz="3600" b="1">
                <a:solidFill>
                  <a:schemeClr val="bg1"/>
                </a:solidFill>
                <a:latin typeface="Verdana" charset="0"/>
                <a:ea typeface="Verdana" charset="0"/>
                <a:cs typeface="Verdana"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0645516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Full Content">
    <p:spTree>
      <p:nvGrpSpPr>
        <p:cNvPr id="1" name=""/>
        <p:cNvGrpSpPr/>
        <p:nvPr/>
      </p:nvGrpSpPr>
      <p:grpSpPr>
        <a:xfrm>
          <a:off x="0" y="0"/>
          <a:ext cx="0" cy="0"/>
          <a:chOff x="0" y="0"/>
          <a:chExt cx="0" cy="0"/>
        </a:xfrm>
      </p:grpSpPr>
      <p:sp>
        <p:nvSpPr>
          <p:cNvPr id="11" name="Content Placeholder 2"/>
          <p:cNvSpPr>
            <a:spLocks noGrp="1"/>
          </p:cNvSpPr>
          <p:nvPr>
            <p:ph idx="21"/>
          </p:nvPr>
        </p:nvSpPr>
        <p:spPr>
          <a:xfrm>
            <a:off x="389468" y="1253067"/>
            <a:ext cx="11409121" cy="4724400"/>
          </a:xfrm>
          <a:prstGeom prst="rect">
            <a:avLst/>
          </a:prstGeom>
        </p:spPr>
        <p:txBody>
          <a:bodyPr wrap="square" lIns="0" tIns="0" rIns="0" bIns="0" anchor="t" anchorCtr="0">
            <a:noAutofit/>
          </a:bodyPr>
          <a:lstStyle>
            <a:lvl1pPr marL="0" indent="0">
              <a:spcBef>
                <a:spcPts val="467"/>
              </a:spcBef>
              <a:spcAft>
                <a:spcPts val="0"/>
              </a:spcAft>
              <a:buFontTx/>
              <a:buNone/>
              <a:defRPr sz="1800" b="0">
                <a:solidFill>
                  <a:srgbClr val="666666"/>
                </a:solidFill>
                <a:latin typeface="Verdana" charset="0"/>
                <a:ea typeface="Verdana" charset="0"/>
                <a:cs typeface="Verdana" charset="0"/>
              </a:defRPr>
            </a:lvl1pPr>
            <a:lvl2pPr marL="300559" indent="-300559">
              <a:spcBef>
                <a:spcPts val="800"/>
              </a:spcBef>
              <a:spcAft>
                <a:spcPts val="800"/>
              </a:spcAft>
              <a:buClr>
                <a:srgbClr val="BC0811"/>
              </a:buClr>
              <a:buFont typeface="Arial"/>
              <a:buChar char="•"/>
              <a:defRPr sz="2133">
                <a:solidFill>
                  <a:srgbClr val="7F7F7F"/>
                </a:solidFill>
              </a:defRPr>
            </a:lvl2pPr>
            <a:lvl3pPr marL="300559" indent="-300559">
              <a:spcBef>
                <a:spcPts val="800"/>
              </a:spcBef>
              <a:spcAft>
                <a:spcPts val="800"/>
              </a:spcAft>
              <a:buClr>
                <a:srgbClr val="BC0811"/>
              </a:buClr>
              <a:buFont typeface="Arial"/>
              <a:buChar char="•"/>
              <a:defRPr sz="2133">
                <a:solidFill>
                  <a:srgbClr val="7F7F7F"/>
                </a:solidFill>
              </a:defRPr>
            </a:lvl3pPr>
            <a:lvl4pPr marL="300559" indent="-300559">
              <a:spcBef>
                <a:spcPts val="800"/>
              </a:spcBef>
              <a:spcAft>
                <a:spcPts val="800"/>
              </a:spcAft>
              <a:buClr>
                <a:srgbClr val="BC0811"/>
              </a:buClr>
              <a:buFont typeface="Arial"/>
              <a:buChar char="•"/>
              <a:defRPr sz="2133">
                <a:solidFill>
                  <a:srgbClr val="7F7F7F"/>
                </a:solidFill>
              </a:defRPr>
            </a:lvl4pPr>
            <a:lvl5pPr marL="300559" indent="-300559">
              <a:spcBef>
                <a:spcPts val="800"/>
              </a:spcBef>
              <a:spcAft>
                <a:spcPts val="800"/>
              </a:spcAft>
              <a:buClr>
                <a:srgbClr val="BC0811"/>
              </a:buClr>
              <a:buFont typeface="Arial"/>
              <a:buChar char="•"/>
              <a:defRPr sz="2133">
                <a:solidFill>
                  <a:srgbClr val="7F7F7F"/>
                </a:solidFill>
              </a:defRPr>
            </a:lvl5pPr>
          </a:lstStyle>
          <a:p>
            <a:pPr lvl="0"/>
            <a:r>
              <a:rPr lang="en-US" dirty="0" smtClean="0"/>
              <a:t>Click to edit Master text styles</a:t>
            </a:r>
          </a:p>
        </p:txBody>
      </p:sp>
      <p:sp>
        <p:nvSpPr>
          <p:cNvPr id="13" name="Title 1"/>
          <p:cNvSpPr>
            <a:spLocks noGrp="1"/>
          </p:cNvSpPr>
          <p:nvPr>
            <p:ph type="title" hasCustomPrompt="1"/>
          </p:nvPr>
        </p:nvSpPr>
        <p:spPr>
          <a:xfrm>
            <a:off x="389467" y="265363"/>
            <a:ext cx="11409123" cy="644276"/>
          </a:xfrm>
          <a:prstGeom prst="rect">
            <a:avLst/>
          </a:prstGeom>
        </p:spPr>
        <p:txBody>
          <a:bodyPr lIns="0" tIns="45720" rIns="0" bIns="45720" anchor="t" anchorCtr="0">
            <a:noAutofit/>
          </a:bodyPr>
          <a:lstStyle>
            <a:lvl1pPr>
              <a:defRPr sz="2400" b="1">
                <a:solidFill>
                  <a:srgbClr val="E9022B"/>
                </a:solidFill>
                <a:latin typeface="Verdana" charset="0"/>
                <a:ea typeface="Verdana" charset="0"/>
                <a:cs typeface="Verdana"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3348731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Full Content">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389467" y="265363"/>
            <a:ext cx="11409123" cy="644276"/>
          </a:xfrm>
          <a:prstGeom prst="rect">
            <a:avLst/>
          </a:prstGeom>
        </p:spPr>
        <p:txBody>
          <a:bodyPr lIns="0" tIns="45720" rIns="0" bIns="45720" anchor="t" anchorCtr="0">
            <a:noAutofit/>
          </a:bodyPr>
          <a:lstStyle>
            <a:lvl1pPr>
              <a:defRPr sz="2400" b="1">
                <a:solidFill>
                  <a:srgbClr val="E9022B"/>
                </a:solidFill>
                <a:latin typeface="Verdana" charset="0"/>
                <a:ea typeface="Verdana" charset="0"/>
                <a:cs typeface="Verdana" charset="0"/>
              </a:defRPr>
            </a:lvl1pPr>
          </a:lstStyle>
          <a:p>
            <a:r>
              <a:rPr lang="en-US" dirty="0" smtClean="0"/>
              <a:t>CLICK TO EDIT MASTER TITLE STYLE</a:t>
            </a:r>
            <a:endParaRPr lang="en-US" dirty="0"/>
          </a:p>
        </p:txBody>
      </p:sp>
      <p:sp>
        <p:nvSpPr>
          <p:cNvPr id="3" name="Text Placeholder 2"/>
          <p:cNvSpPr>
            <a:spLocks noGrp="1"/>
          </p:cNvSpPr>
          <p:nvPr>
            <p:ph type="body" sz="quarter" idx="22"/>
          </p:nvPr>
        </p:nvSpPr>
        <p:spPr>
          <a:xfrm>
            <a:off x="389467" y="1253068"/>
            <a:ext cx="11474451" cy="4724400"/>
          </a:xfrm>
          <a:prstGeom prst="rect">
            <a:avLst/>
          </a:prstGeom>
        </p:spPr>
        <p:txBody>
          <a:bodyPr/>
          <a:lstStyle>
            <a:lvl1pPr marL="234945" indent="-234945">
              <a:buFont typeface="Arial"/>
              <a:buChar char="•"/>
              <a:defRPr sz="1800">
                <a:latin typeface="Verdana" charset="0"/>
                <a:ea typeface="Verdana" charset="0"/>
                <a:cs typeface="Verdana" charset="0"/>
              </a:defRPr>
            </a:lvl1pPr>
            <a:lvl2pPr marL="457189" indent="-222245">
              <a:defRPr sz="1800">
                <a:latin typeface="Verdana" charset="0"/>
                <a:ea typeface="Verdana" charset="0"/>
                <a:cs typeface="Verdana" charset="0"/>
              </a:defRPr>
            </a:lvl2pPr>
            <a:lvl3pPr marL="766214" indent="-230712">
              <a:buFont typeface="Wingdings" charset="2"/>
              <a:buChar char="§"/>
              <a:defRPr sz="1800">
                <a:latin typeface="Verdana" charset="0"/>
                <a:ea typeface="Verdana" charset="0"/>
                <a:cs typeface="Verdana" charset="0"/>
              </a:defRPr>
            </a:lvl3pPr>
            <a:lvl4pPr marL="988459" indent="-230712">
              <a:defRPr sz="1800">
                <a:latin typeface="Verdana" charset="0"/>
                <a:ea typeface="Verdana" charset="0"/>
                <a:cs typeface="Verdana" charset="0"/>
              </a:defRPr>
            </a:lvl4pPr>
            <a:lvl5pPr marL="1217054" indent="-228594">
              <a:buFont typeface="Arial"/>
              <a:buChar char="•"/>
              <a:defRPr sz="1800">
                <a:latin typeface="Verdana" charset="0"/>
                <a:ea typeface="Verdana" charset="0"/>
                <a:cs typeface="Verdana"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0540605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Title 8"/>
          <p:cNvSpPr>
            <a:spLocks noGrp="1"/>
          </p:cNvSpPr>
          <p:nvPr>
            <p:ph type="title"/>
          </p:nvPr>
        </p:nvSpPr>
        <p:spPr>
          <a:xfrm>
            <a:off x="265352" y="365125"/>
            <a:ext cx="10515600" cy="447675"/>
          </a:xfrm>
          <a:prstGeom prst="rect">
            <a:avLst/>
          </a:prstGeom>
        </p:spPr>
        <p:txBody>
          <a:bodyPr/>
          <a:lstStyle>
            <a:lvl1pPr>
              <a:defRPr sz="2000" b="0" i="0">
                <a:latin typeface="Verdana" charset="0"/>
                <a:ea typeface="Verdana" charset="0"/>
                <a:cs typeface="Verdana"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2856094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divider 3">
    <p:spTree>
      <p:nvGrpSpPr>
        <p:cNvPr id="1" name=""/>
        <p:cNvGrpSpPr/>
        <p:nvPr/>
      </p:nvGrpSpPr>
      <p:grpSpPr>
        <a:xfrm>
          <a:off x="0" y="0"/>
          <a:ext cx="0" cy="0"/>
          <a:chOff x="0" y="0"/>
          <a:chExt cx="0" cy="0"/>
        </a:xfrm>
      </p:grpSpPr>
      <p:sp>
        <p:nvSpPr>
          <p:cNvPr id="5" name="Rectangle 4"/>
          <p:cNvSpPr/>
          <p:nvPr userDrawn="1"/>
        </p:nvSpPr>
        <p:spPr>
          <a:xfrm>
            <a:off x="267977" y="207954"/>
            <a:ext cx="11650753" cy="408272"/>
          </a:xfrm>
          <a:prstGeom prst="rect">
            <a:avLst/>
          </a:prstGeom>
          <a:solidFill>
            <a:srgbClr val="CF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75130" y="755090"/>
            <a:ext cx="10515600" cy="347569"/>
          </a:xfrm>
          <a:prstGeom prst="rect">
            <a:avLst/>
          </a:prstGeom>
        </p:spPr>
        <p:txBody>
          <a:bodyPr/>
          <a:lstStyle>
            <a:lvl1pPr>
              <a:defRPr sz="1800" b="1">
                <a:solidFill>
                  <a:srgbClr val="CF202E"/>
                </a:solidFill>
                <a:latin typeface="Verdana" charset="0"/>
                <a:ea typeface="Verdana" charset="0"/>
                <a:cs typeface="Verdana"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65594317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67975" y="291524"/>
            <a:ext cx="11647799" cy="6211888"/>
          </a:xfrm>
          <a:prstGeom prst="rect">
            <a:avLst/>
          </a:prstGeom>
        </p:spPr>
      </p:pic>
      <p:sp>
        <p:nvSpPr>
          <p:cNvPr id="5" name="Rectangle 4"/>
          <p:cNvSpPr/>
          <p:nvPr userDrawn="1"/>
        </p:nvSpPr>
        <p:spPr>
          <a:xfrm>
            <a:off x="267976" y="2617076"/>
            <a:ext cx="7204879" cy="1560786"/>
          </a:xfrm>
          <a:prstGeom prst="rect">
            <a:avLst/>
          </a:prstGeom>
          <a:solidFill>
            <a:srgbClr val="CF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p:cNvSpPr>
            <a:spLocks noGrp="1"/>
          </p:cNvSpPr>
          <p:nvPr>
            <p:ph type="title" hasCustomPrompt="1"/>
          </p:nvPr>
        </p:nvSpPr>
        <p:spPr>
          <a:xfrm>
            <a:off x="599090" y="2881831"/>
            <a:ext cx="6873765" cy="1031275"/>
          </a:xfrm>
          <a:prstGeom prst="rect">
            <a:avLst/>
          </a:prstGeom>
        </p:spPr>
        <p:txBody>
          <a:bodyPr/>
          <a:lstStyle>
            <a:lvl1pPr>
              <a:defRPr sz="4400"/>
            </a:lvl1pPr>
          </a:lstStyle>
          <a:p>
            <a:r>
              <a:rPr lang="en-US" sz="8000" b="1" i="0" dirty="0" smtClean="0">
                <a:solidFill>
                  <a:schemeClr val="bg1"/>
                </a:solidFill>
                <a:latin typeface="Prelo ExtraBold" charset="0"/>
                <a:ea typeface="Prelo ExtraBold" charset="0"/>
                <a:cs typeface="Prelo ExtraBold" charset="0"/>
              </a:rPr>
              <a:t>LORUM</a:t>
            </a:r>
            <a:r>
              <a:rPr lang="en-US" sz="8000" b="1" i="0" baseline="0" dirty="0" smtClean="0">
                <a:solidFill>
                  <a:schemeClr val="bg1"/>
                </a:solidFill>
                <a:latin typeface="Prelo ExtraBold" charset="0"/>
                <a:ea typeface="Prelo ExtraBold" charset="0"/>
                <a:cs typeface="Prelo ExtraBold" charset="0"/>
              </a:rPr>
              <a:t> IPSUM</a:t>
            </a:r>
            <a:endParaRPr lang="en-US" sz="8000" b="1" i="0" dirty="0">
              <a:solidFill>
                <a:schemeClr val="bg1"/>
              </a:solidFill>
              <a:latin typeface="Prelo ExtraBold" charset="0"/>
              <a:ea typeface="Prelo ExtraBold" charset="0"/>
              <a:cs typeface="Prelo ExtraBold" charset="0"/>
            </a:endParaRPr>
          </a:p>
        </p:txBody>
      </p:sp>
    </p:spTree>
    <p:extLst>
      <p:ext uri="{BB962C8B-B14F-4D97-AF65-F5344CB8AC3E}">
        <p14:creationId xmlns:p14="http://schemas.microsoft.com/office/powerpoint/2010/main" val="177385608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3"/>
          <p:cNvSpPr txBox="1">
            <a:spLocks/>
          </p:cNvSpPr>
          <p:nvPr/>
        </p:nvSpPr>
        <p:spPr>
          <a:xfrm>
            <a:off x="326411" y="6290318"/>
            <a:ext cx="418227"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C595E27-4E9A-FA4A-9241-3466DE494DCB}" type="slidenum">
              <a:rPr lang="en-US" sz="900" b="1" smtClean="0">
                <a:solidFill>
                  <a:schemeClr val="tx1"/>
                </a:solidFill>
                <a:latin typeface="Verdana" charset="0"/>
                <a:ea typeface="Verdana" charset="0"/>
                <a:cs typeface="Verdana" charset="0"/>
              </a:rPr>
              <a:pPr/>
              <a:t>‹#›</a:t>
            </a:fld>
            <a:endParaRPr lang="en-US" sz="900" b="1" dirty="0">
              <a:solidFill>
                <a:schemeClr val="tx1"/>
              </a:solidFill>
              <a:latin typeface="Verdana" charset="0"/>
              <a:ea typeface="Verdana" charset="0"/>
              <a:cs typeface="Verdana" charset="0"/>
            </a:endParaRPr>
          </a:p>
        </p:txBody>
      </p:sp>
      <p:sp>
        <p:nvSpPr>
          <p:cNvPr id="6" name="Footer Placeholder 4"/>
          <p:cNvSpPr txBox="1">
            <a:spLocks/>
          </p:cNvSpPr>
          <p:nvPr/>
        </p:nvSpPr>
        <p:spPr>
          <a:xfrm>
            <a:off x="744638" y="6378220"/>
            <a:ext cx="3760695" cy="189323"/>
          </a:xfrm>
          <a:prstGeom prst="rect">
            <a:avLst/>
          </a:prstGeom>
        </p:spPr>
        <p:txBody>
          <a:bodyPr vert="horz" lIns="0" tIns="0" rIns="0" bIns="0" rtlCol="0" anchor="ctr"/>
          <a:lstStyle>
            <a:defPPr>
              <a:defRPr lang="en-US"/>
            </a:defPPr>
            <a:lvl1pPr marL="0" algn="l" defTabSz="457200" rtl="0" eaLnBrk="1" latinLnBrk="0" hangingPunct="1">
              <a:defRPr sz="800" kern="1200">
                <a:solidFill>
                  <a:schemeClr val="tx1">
                    <a:tint val="75000"/>
                  </a:schemeClr>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i="0" dirty="0" smtClean="0">
                <a:solidFill>
                  <a:srgbClr val="666666"/>
                </a:solidFill>
              </a:rPr>
              <a:t>CDW.com</a:t>
            </a:r>
            <a:r>
              <a:rPr lang="en-US" sz="1000" i="0" baseline="0" dirty="0" smtClean="0">
                <a:solidFill>
                  <a:srgbClr val="666666"/>
                </a:solidFill>
              </a:rPr>
              <a:t>  </a:t>
            </a:r>
            <a:r>
              <a:rPr lang="en-US" sz="1000" i="0" dirty="0" smtClean="0">
                <a:solidFill>
                  <a:srgbClr val="666666"/>
                </a:solidFill>
              </a:rPr>
              <a:t>|  800.800.4239</a:t>
            </a:r>
            <a:endParaRPr lang="en-US" sz="1000" i="1" dirty="0" smtClean="0">
              <a:solidFill>
                <a:srgbClr val="666666"/>
              </a:solidFill>
            </a:endParaRPr>
          </a:p>
        </p:txBody>
      </p:sp>
      <p:pic>
        <p:nvPicPr>
          <p:cNvPr id="7" name="Picture 6" descr="CDW_PWGI_186_F.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982985" y="6261904"/>
            <a:ext cx="926563" cy="421957"/>
          </a:xfrm>
          <a:prstGeom prst="rect">
            <a:avLst/>
          </a:prstGeom>
          <a:ln>
            <a:noFill/>
          </a:ln>
        </p:spPr>
      </p:pic>
      <p:sp>
        <p:nvSpPr>
          <p:cNvPr id="8" name="Footer Placeholder 4"/>
          <p:cNvSpPr txBox="1">
            <a:spLocks/>
          </p:cNvSpPr>
          <p:nvPr/>
        </p:nvSpPr>
        <p:spPr>
          <a:xfrm>
            <a:off x="7112496" y="6378220"/>
            <a:ext cx="3580718" cy="189323"/>
          </a:xfrm>
          <a:prstGeom prst="rect">
            <a:avLst/>
          </a:prstGeom>
        </p:spPr>
        <p:txBody>
          <a:bodyPr vert="horz" lIns="0" tIns="0" rIns="0" bIns="0" rtlCol="0" anchor="ctr"/>
          <a:lstStyle>
            <a:defPPr>
              <a:defRPr lang="en-US"/>
            </a:defPPr>
            <a:lvl1pPr marL="0" algn="l" defTabSz="457200" rtl="0" eaLnBrk="1" latinLnBrk="0" hangingPunct="1">
              <a:defRPr sz="800" kern="1200">
                <a:solidFill>
                  <a:schemeClr val="tx1">
                    <a:tint val="75000"/>
                  </a:schemeClr>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000" i="0" dirty="0" smtClean="0">
                <a:solidFill>
                  <a:srgbClr val="666666"/>
                </a:solidFill>
              </a:rPr>
              <a:t>CDW  </a:t>
            </a:r>
            <a:r>
              <a:rPr lang="en-US" sz="1000" i="0" baseline="0" dirty="0" smtClean="0">
                <a:solidFill>
                  <a:srgbClr val="666666"/>
                </a:solidFill>
              </a:rPr>
              <a:t> </a:t>
            </a:r>
            <a:r>
              <a:rPr lang="en-US" sz="1000" i="0" dirty="0" smtClean="0">
                <a:solidFill>
                  <a:srgbClr val="666666"/>
                </a:solidFill>
              </a:rPr>
              <a:t>|  </a:t>
            </a:r>
            <a:r>
              <a:rPr lang="en-US" sz="1000" i="1" dirty="0" smtClean="0">
                <a:solidFill>
                  <a:srgbClr val="666666"/>
                </a:solidFill>
              </a:rPr>
              <a:t>Confidential</a:t>
            </a:r>
          </a:p>
        </p:txBody>
      </p:sp>
    </p:spTree>
    <p:extLst>
      <p:ext uri="{BB962C8B-B14F-4D97-AF65-F5344CB8AC3E}">
        <p14:creationId xmlns:p14="http://schemas.microsoft.com/office/powerpoint/2010/main" val="1962544694"/>
      </p:ext>
    </p:extLst>
  </p:cSld>
  <p:clrMap bg1="lt1" tx1="dk1" bg2="lt2" tx2="dk2" accent1="accent1" accent2="accent2" accent3="accent3" accent4="accent4" accent5="accent5" accent6="accent6" hlink="hlink" folHlink="folHlink"/>
  <p:sldLayoutIdLst>
    <p:sldLayoutId id="2147483672" r:id="rId1"/>
    <p:sldLayoutId id="2147483677" r:id="rId2"/>
    <p:sldLayoutId id="2147483689" r:id="rId3"/>
    <p:sldLayoutId id="2147483674" r:id="rId4"/>
    <p:sldLayoutId id="2147483675" r:id="rId5"/>
    <p:sldLayoutId id="2147483676" r:id="rId6"/>
    <p:sldLayoutId id="2147483657" r:id="rId7"/>
    <p:sldLayoutId id="2147483673" r:id="rId8"/>
    <p:sldLayoutId id="2147483654" r:id="rId9"/>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Prelo Book" charset="0"/>
          <a:ea typeface="Prelo Book" charset="0"/>
          <a:cs typeface="Prelo Boo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036426"/>
      </p:ext>
    </p:extLst>
  </p:cSld>
  <p:clrMap bg1="lt1" tx1="dk1" bg2="lt2" tx2="dk2" accent1="accent1" accent2="accent2" accent3="accent3" accent4="accent4" accent5="accent5" accent6="accent6" hlink="hlink" folHlink="folHlink"/>
  <p:sldLayoutIdLst>
    <p:sldLayoutId id="2147483679" r:id="rId1"/>
    <p:sldLayoutId id="2147483688" r:id="rId2"/>
    <p:sldLayoutId id="2147483680" r:id="rId3"/>
    <p:sldLayoutId id="2147483681" r:id="rId4"/>
    <p:sldLayoutId id="2147483682" r:id="rId5"/>
    <p:sldLayoutId id="2147483687" r:id="rId6"/>
    <p:sldLayoutId id="214748369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48993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8.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5.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77902" y="2668349"/>
            <a:ext cx="2940597" cy="539387"/>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2133" b="1" i="0" kern="1200">
                <a:solidFill>
                  <a:schemeClr val="bg1"/>
                </a:solidFill>
                <a:latin typeface="Verdana"/>
                <a:ea typeface="+mj-ea"/>
                <a:cs typeface="Verdana"/>
              </a:defRPr>
            </a:lvl1pPr>
          </a:lstStyle>
          <a:p>
            <a:r>
              <a:rPr lang="en-US" sz="2400" dirty="0" smtClean="0"/>
              <a:t>State of Security- 2017</a:t>
            </a:r>
            <a:endParaRPr lang="en-US" sz="2400" dirty="0"/>
          </a:p>
        </p:txBody>
      </p:sp>
      <p:sp>
        <p:nvSpPr>
          <p:cNvPr id="7" name="Subtitle 2"/>
          <p:cNvSpPr>
            <a:spLocks noGrp="1"/>
          </p:cNvSpPr>
          <p:nvPr>
            <p:ph type="subTitle" idx="1"/>
          </p:nvPr>
        </p:nvSpPr>
        <p:spPr>
          <a:xfrm>
            <a:off x="465695" y="3954875"/>
            <a:ext cx="3052804" cy="755148"/>
          </a:xfrm>
        </p:spPr>
        <p:txBody>
          <a:bodyPr/>
          <a:lstStyle/>
          <a:p>
            <a:r>
              <a:rPr lang="en-US" sz="1600" dirty="0" smtClean="0"/>
              <a:t>Mark Lachniet, CISSP, CISA, PI</a:t>
            </a:r>
          </a:p>
          <a:p>
            <a:r>
              <a:rPr lang="en-US" sz="1600" dirty="0" smtClean="0"/>
              <a:t>CDW Threat Check and Information Security Solutions Manager, </a:t>
            </a:r>
            <a:r>
              <a:rPr lang="en-US" sz="1600" dirty="0"/>
              <a:t>CDW</a:t>
            </a:r>
          </a:p>
        </p:txBody>
      </p:sp>
    </p:spTree>
    <p:extLst>
      <p:ext uri="{BB962C8B-B14F-4D97-AF65-F5344CB8AC3E}">
        <p14:creationId xmlns:p14="http://schemas.microsoft.com/office/powerpoint/2010/main" val="737059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AND OUR COMPLEXITY</a:t>
            </a:r>
            <a:endParaRPr lang="en-US" sz="2000" dirty="0"/>
          </a:p>
        </p:txBody>
      </p:sp>
      <p:pic>
        <p:nvPicPr>
          <p:cNvPr id="4098" name="Picture 2" descr="https://media.rubegoldberg.com/site/wp-content/uploads/2014/08/How-To-Get-Rid-of-a-Mouse-e14087279668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194232"/>
            <a:ext cx="6340105" cy="37617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42942" y="1176038"/>
            <a:ext cx="948906" cy="400110"/>
          </a:xfrm>
          <a:prstGeom prst="rect">
            <a:avLst/>
          </a:prstGeom>
          <a:noFill/>
        </p:spPr>
        <p:txBody>
          <a:bodyPr wrap="square" rtlCol="0">
            <a:spAutoFit/>
          </a:bodyPr>
          <a:lstStyle/>
          <a:p>
            <a:r>
              <a:rPr lang="en-US" sz="2000" b="1" dirty="0" smtClean="0"/>
              <a:t>Hacker</a:t>
            </a:r>
            <a:endParaRPr lang="en-US" sz="2000" b="1" dirty="0"/>
          </a:p>
        </p:txBody>
      </p:sp>
      <p:cxnSp>
        <p:nvCxnSpPr>
          <p:cNvPr id="6" name="Straight Connector 5"/>
          <p:cNvCxnSpPr/>
          <p:nvPr/>
        </p:nvCxnSpPr>
        <p:spPr>
          <a:xfrm flipV="1">
            <a:off x="4321836" y="1376093"/>
            <a:ext cx="681482" cy="25878"/>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8" name="AutoShape 4" descr="Cloud Computing Computer Wallpapers, Desktop Backgrounds | 727.54 KB | ID 99669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6" descr="Cloud Computing Computer Wallpapers, Desktop Backgrounds | 727.54 KB | ID 996696"/>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AutoShape 8" descr="Cloud Computing Computer Wallpapers, Desktop Backgrounds | 727.54 KB | ID 996696"/>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10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1078" y="792052"/>
            <a:ext cx="3504382" cy="2871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7" name="Picture 11" descr="Image result for internet of things pictu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2515" y="3663112"/>
            <a:ext cx="2929130" cy="258582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60375" y="5118567"/>
            <a:ext cx="7402140" cy="830997"/>
          </a:xfrm>
          <a:prstGeom prst="rect">
            <a:avLst/>
          </a:prstGeom>
          <a:noFill/>
        </p:spPr>
        <p:txBody>
          <a:bodyPr wrap="square" rtlCol="0">
            <a:spAutoFit/>
          </a:bodyPr>
          <a:lstStyle/>
          <a:p>
            <a:r>
              <a:rPr lang="en-US" sz="2400" dirty="0" smtClean="0"/>
              <a:t>“When [the enemy] prepares everywhere he will be weak everywhere”  -Sun Tzu, The Art of War</a:t>
            </a:r>
            <a:endParaRPr lang="en-US" sz="2400" dirty="0"/>
          </a:p>
        </p:txBody>
      </p:sp>
      <p:sp>
        <p:nvSpPr>
          <p:cNvPr id="3" name="TextBox 2"/>
          <p:cNvSpPr txBox="1"/>
          <p:nvPr/>
        </p:nvSpPr>
        <p:spPr>
          <a:xfrm>
            <a:off x="9782355" y="2984740"/>
            <a:ext cx="1880557" cy="954107"/>
          </a:xfrm>
          <a:prstGeom prst="rect">
            <a:avLst/>
          </a:prstGeom>
          <a:noFill/>
          <a:ln>
            <a:solidFill>
              <a:schemeClr val="tx1"/>
            </a:solidFill>
          </a:ln>
          <a:effectLst>
            <a:outerShdw blurRad="50800" dist="50800" dir="2700000" algn="ctr" rotWithShape="0">
              <a:schemeClr val="tx1">
                <a:alpha val="50000"/>
              </a:schemeClr>
            </a:outerShdw>
          </a:effectLst>
        </p:spPr>
        <p:txBody>
          <a:bodyPr wrap="square" rtlCol="0">
            <a:spAutoFit/>
          </a:bodyPr>
          <a:lstStyle/>
          <a:p>
            <a:r>
              <a:rPr lang="en-US" sz="2800" dirty="0" smtClean="0"/>
              <a:t>Artificial Intelligence</a:t>
            </a:r>
            <a:endParaRPr lang="en-US" sz="2800" dirty="0"/>
          </a:p>
        </p:txBody>
      </p:sp>
    </p:spTree>
    <p:extLst>
      <p:ext uri="{BB962C8B-B14F-4D97-AF65-F5344CB8AC3E}">
        <p14:creationId xmlns:p14="http://schemas.microsoft.com/office/powerpoint/2010/main" val="22888782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AND OUR ASSUMPTIONS</a:t>
            </a:r>
            <a:endParaRPr lang="en-US" sz="2000" dirty="0"/>
          </a:p>
        </p:txBody>
      </p:sp>
      <p:pic>
        <p:nvPicPr>
          <p:cNvPr id="5" name="Picture 2" descr="http://akademie.dw.de/digitalsafety/wp-content/uploads/2013/11/rubber-hose-cryptanalysis.png"/>
          <p:cNvPicPr>
            <a:picLocks noChangeAspect="1" noChangeArrowheads="1"/>
          </p:cNvPicPr>
          <p:nvPr/>
        </p:nvPicPr>
        <p:blipFill>
          <a:blip r:embed="rId3"/>
          <a:srcRect/>
          <a:stretch>
            <a:fillRect/>
          </a:stretch>
        </p:blipFill>
        <p:spPr bwMode="auto">
          <a:xfrm>
            <a:off x="3890529" y="2602287"/>
            <a:ext cx="5533821" cy="3384526"/>
          </a:xfrm>
          <a:prstGeom prst="rect">
            <a:avLst/>
          </a:prstGeom>
          <a:noFill/>
        </p:spPr>
      </p:pic>
      <p:sp>
        <p:nvSpPr>
          <p:cNvPr id="3" name="TextBox 2"/>
          <p:cNvSpPr txBox="1"/>
          <p:nvPr/>
        </p:nvSpPr>
        <p:spPr>
          <a:xfrm>
            <a:off x="655608" y="1276709"/>
            <a:ext cx="10041147" cy="1200329"/>
          </a:xfrm>
          <a:prstGeom prst="rect">
            <a:avLst/>
          </a:prstGeom>
          <a:noFill/>
        </p:spPr>
        <p:txBody>
          <a:bodyPr wrap="square" rtlCol="0">
            <a:spAutoFit/>
          </a:bodyPr>
          <a:lstStyle/>
          <a:p>
            <a:r>
              <a:rPr lang="en-US" sz="2400" dirty="0" smtClean="0"/>
              <a:t>“The force which confronts the enemy is the normal; that which goes to the flanks is extraordinary.  No commander of an army can wrest the advantage from the enemy without extraordinary focus” –Sun Tzu, The Art of War</a:t>
            </a:r>
            <a:endParaRPr lang="en-US" sz="2400" dirty="0"/>
          </a:p>
        </p:txBody>
      </p:sp>
    </p:spTree>
    <p:extLst>
      <p:ext uri="{BB962C8B-B14F-4D97-AF65-F5344CB8AC3E}">
        <p14:creationId xmlns:p14="http://schemas.microsoft.com/office/powerpoint/2010/main" val="12330590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THE WAY WE USED TO THINK ABOUT IT…</a:t>
            </a:r>
            <a:endParaRPr lang="en-US" sz="2000" dirty="0"/>
          </a:p>
        </p:txBody>
      </p:sp>
      <p:pic>
        <p:nvPicPr>
          <p:cNvPr id="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3" y="1251083"/>
            <a:ext cx="6473449" cy="4312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246186" y="1101582"/>
            <a:ext cx="4477111" cy="5047536"/>
          </a:xfrm>
          <a:prstGeom prst="rect">
            <a:avLst/>
          </a:prstGeom>
          <a:noFill/>
        </p:spPr>
        <p:txBody>
          <a:bodyPr wrap="square" rtlCol="0">
            <a:spAutoFit/>
          </a:bodyPr>
          <a:lstStyle/>
          <a:p>
            <a:pPr marL="457200" indent="-457200">
              <a:buFont typeface="Arial" panose="020B0604020202020204" pitchFamily="34" charset="0"/>
              <a:buChar char="•"/>
            </a:pPr>
            <a:r>
              <a:rPr lang="en-US" sz="2400" dirty="0" smtClean="0"/>
              <a:t>“When I wish to give battle, my enemy, even though protected by high walls and deep moats, cannot help but engage me, for I attack a position he must succor”  - Sun Tzu, The Art of War</a:t>
            </a:r>
          </a:p>
          <a:p>
            <a:pPr marL="914400" lvl="1" indent="-457200">
              <a:buFont typeface="Arial" panose="020B0604020202020204" pitchFamily="34" charset="0"/>
              <a:buChar char="•"/>
            </a:pPr>
            <a:r>
              <a:rPr lang="en-US" sz="2200" b="1" dirty="0" smtClean="0"/>
              <a:t>We do not have the option to decline the fight</a:t>
            </a:r>
          </a:p>
          <a:p>
            <a:pPr marL="914400" lvl="1" indent="-457200">
              <a:buFont typeface="Arial" panose="020B0604020202020204" pitchFamily="34" charset="0"/>
              <a:buChar char="•"/>
            </a:pPr>
            <a:r>
              <a:rPr lang="en-US" sz="2200" b="1" dirty="0" smtClean="0"/>
              <a:t>As defenders, we must defend all points and win every time</a:t>
            </a:r>
          </a:p>
          <a:p>
            <a:pPr marL="914400" lvl="1" indent="-457200">
              <a:buFont typeface="Arial" panose="020B0604020202020204" pitchFamily="34" charset="0"/>
              <a:buChar char="•"/>
            </a:pPr>
            <a:r>
              <a:rPr lang="en-US" sz="2200" b="1" dirty="0" smtClean="0"/>
              <a:t>Attackers only need to win once</a:t>
            </a:r>
            <a:endParaRPr lang="en-US" sz="2200" b="1" dirty="0"/>
          </a:p>
        </p:txBody>
      </p:sp>
    </p:spTree>
    <p:extLst>
      <p:ext uri="{BB962C8B-B14F-4D97-AF65-F5344CB8AC3E}">
        <p14:creationId xmlns:p14="http://schemas.microsoft.com/office/powerpoint/2010/main" val="10819310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THE WAY WE SHOULD THINK ABOUT IT…</a:t>
            </a:r>
            <a:endParaRPr lang="en-US" sz="2000" dirty="0"/>
          </a:p>
        </p:txBody>
      </p:sp>
      <p:sp>
        <p:nvSpPr>
          <p:cNvPr id="3" name="TextBox 2"/>
          <p:cNvSpPr txBox="1"/>
          <p:nvPr/>
        </p:nvSpPr>
        <p:spPr>
          <a:xfrm>
            <a:off x="6650965" y="896840"/>
            <a:ext cx="4994695" cy="5262979"/>
          </a:xfrm>
          <a:prstGeom prst="rect">
            <a:avLst/>
          </a:prstGeom>
          <a:noFill/>
        </p:spPr>
        <p:txBody>
          <a:bodyPr wrap="square" rtlCol="0">
            <a:spAutoFit/>
          </a:bodyPr>
          <a:lstStyle/>
          <a:p>
            <a:pPr marL="457200" indent="-457200">
              <a:buFont typeface="Arial" panose="020B0604020202020204" pitchFamily="34" charset="0"/>
              <a:buChar char="•"/>
            </a:pPr>
            <a:r>
              <a:rPr lang="en-US" sz="2600" dirty="0" smtClean="0"/>
              <a:t>We are now too complex to understand ourselves, let alone defend all points</a:t>
            </a:r>
          </a:p>
          <a:p>
            <a:pPr marL="457200" indent="-457200">
              <a:buFont typeface="Arial" panose="020B0604020202020204" pitchFamily="34" charset="0"/>
              <a:buChar char="•"/>
            </a:pPr>
            <a:r>
              <a:rPr lang="en-US" sz="2600" dirty="0" smtClean="0"/>
              <a:t>In modern IT, complexity is everywhere.  Every part in the environment is a potential point of attack:</a:t>
            </a:r>
          </a:p>
          <a:p>
            <a:pPr marL="914400" lvl="1" indent="-457200">
              <a:buFont typeface="Arial" panose="020B0604020202020204" pitchFamily="34" charset="0"/>
              <a:buChar char="•"/>
            </a:pPr>
            <a:r>
              <a:rPr lang="en-US" sz="2200" dirty="0" smtClean="0"/>
              <a:t>Information disclosure</a:t>
            </a:r>
          </a:p>
          <a:p>
            <a:pPr marL="914400" lvl="1" indent="-457200">
              <a:buFont typeface="Arial" panose="020B0604020202020204" pitchFamily="34" charset="0"/>
              <a:buChar char="•"/>
            </a:pPr>
            <a:r>
              <a:rPr lang="en-US" sz="2200" dirty="0" smtClean="0"/>
              <a:t>People and social media</a:t>
            </a:r>
          </a:p>
          <a:p>
            <a:pPr marL="914400" lvl="1" indent="-457200">
              <a:buFont typeface="Arial" panose="020B0604020202020204" pitchFamily="34" charset="0"/>
              <a:buChar char="•"/>
            </a:pPr>
            <a:r>
              <a:rPr lang="en-US" sz="2200" dirty="0" smtClean="0"/>
              <a:t>Internet-facing systems</a:t>
            </a:r>
          </a:p>
          <a:p>
            <a:pPr marL="914400" lvl="1" indent="-457200">
              <a:buFont typeface="Arial" panose="020B0604020202020204" pitchFamily="34" charset="0"/>
              <a:buChar char="•"/>
            </a:pPr>
            <a:r>
              <a:rPr lang="en-US" sz="2200" dirty="0" smtClean="0"/>
              <a:t>Internal systems</a:t>
            </a:r>
          </a:p>
          <a:p>
            <a:pPr marL="914400" lvl="1" indent="-457200">
              <a:buFont typeface="Arial" panose="020B0604020202020204" pitchFamily="34" charset="0"/>
              <a:buChar char="•"/>
            </a:pPr>
            <a:r>
              <a:rPr lang="en-US" sz="2200" dirty="0" smtClean="0"/>
              <a:t>Wireless networks</a:t>
            </a:r>
          </a:p>
          <a:p>
            <a:pPr marL="914400" lvl="1" indent="-457200">
              <a:buFont typeface="Arial" panose="020B0604020202020204" pitchFamily="34" charset="0"/>
              <a:buChar char="•"/>
            </a:pPr>
            <a:r>
              <a:rPr lang="en-US" sz="2200" dirty="0" smtClean="0"/>
              <a:t>Applications</a:t>
            </a:r>
          </a:p>
          <a:p>
            <a:pPr marL="914400" lvl="1" indent="-457200">
              <a:buFont typeface="Arial" panose="020B0604020202020204" pitchFamily="34" charset="0"/>
              <a:buChar char="•"/>
            </a:pPr>
            <a:r>
              <a:rPr lang="en-US" sz="2200" dirty="0" smtClean="0"/>
              <a:t>Databases</a:t>
            </a:r>
            <a:endParaRPr lang="en-US" sz="2200" dirty="0"/>
          </a:p>
        </p:txBody>
      </p:sp>
      <p:pic>
        <p:nvPicPr>
          <p:cNvPr id="5122" name="Picture 2" descr="Image result for image of frac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137" y="1279711"/>
            <a:ext cx="5996317" cy="4497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634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SECURITY ASSESSMENT FINDINGS</a:t>
            </a:r>
            <a:endParaRPr lang="en-US" sz="2800" dirty="0"/>
          </a:p>
        </p:txBody>
      </p:sp>
      <p:sp>
        <p:nvSpPr>
          <p:cNvPr id="3" name="Rectangle 2"/>
          <p:cNvSpPr/>
          <p:nvPr/>
        </p:nvSpPr>
        <p:spPr>
          <a:xfrm>
            <a:off x="267514" y="1308977"/>
            <a:ext cx="11643570" cy="476493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descr="icon-key.ai"/>
          <p:cNvPicPr>
            <a:picLocks noChangeAspect="1"/>
          </p:cNvPicPr>
          <p:nvPr/>
        </p:nvPicPr>
        <p:blipFill>
          <a:blip r:embed="rId3">
            <a:duotone>
              <a:prstClr val="black"/>
              <a:schemeClr val="tx2">
                <a:tint val="45000"/>
                <a:satMod val="400000"/>
              </a:schemeClr>
            </a:duotone>
          </a:blip>
          <a:stretch>
            <a:fillRect/>
          </a:stretch>
        </p:blipFill>
        <p:spPr>
          <a:xfrm>
            <a:off x="7401630" y="1221326"/>
            <a:ext cx="2061092" cy="2061092"/>
          </a:xfrm>
          <a:prstGeom prst="rect">
            <a:avLst/>
          </a:prstGeom>
        </p:spPr>
      </p:pic>
      <p:pic>
        <p:nvPicPr>
          <p:cNvPr id="65" name="Picture 64" descr="icon-hide.ai"/>
          <p:cNvPicPr>
            <a:picLocks noChangeAspect="1"/>
          </p:cNvPicPr>
          <p:nvPr/>
        </p:nvPicPr>
        <p:blipFill>
          <a:blip r:embed="rId4">
            <a:duotone>
              <a:prstClr val="black"/>
              <a:schemeClr val="tx2">
                <a:tint val="45000"/>
                <a:satMod val="400000"/>
              </a:schemeClr>
            </a:duotone>
          </a:blip>
          <a:stretch>
            <a:fillRect/>
          </a:stretch>
        </p:blipFill>
        <p:spPr>
          <a:xfrm>
            <a:off x="7401630" y="3644825"/>
            <a:ext cx="2042798" cy="2042798"/>
          </a:xfrm>
          <a:prstGeom prst="rect">
            <a:avLst/>
          </a:prstGeom>
        </p:spPr>
      </p:pic>
      <p:pic>
        <p:nvPicPr>
          <p:cNvPr id="66" name="Picture 65" descr="icon-checklist.ai"/>
          <p:cNvPicPr>
            <a:picLocks noChangeAspect="1"/>
          </p:cNvPicPr>
          <p:nvPr/>
        </p:nvPicPr>
        <p:blipFill>
          <a:blip r:embed="rId5">
            <a:duotone>
              <a:prstClr val="black"/>
              <a:schemeClr val="tx2">
                <a:tint val="45000"/>
                <a:satMod val="400000"/>
              </a:schemeClr>
            </a:duotone>
          </a:blip>
          <a:stretch>
            <a:fillRect/>
          </a:stretch>
        </p:blipFill>
        <p:spPr>
          <a:xfrm>
            <a:off x="2856772" y="1252509"/>
            <a:ext cx="1996252" cy="1996252"/>
          </a:xfrm>
          <a:prstGeom prst="rect">
            <a:avLst/>
          </a:prstGeom>
        </p:spPr>
      </p:pic>
      <p:pic>
        <p:nvPicPr>
          <p:cNvPr id="67" name="Picture 66" descr="icon-mglass.ai"/>
          <p:cNvPicPr>
            <a:picLocks noChangeAspect="1"/>
          </p:cNvPicPr>
          <p:nvPr/>
        </p:nvPicPr>
        <p:blipFill>
          <a:blip r:embed="rId6">
            <a:duotone>
              <a:prstClr val="black"/>
              <a:schemeClr val="tx2">
                <a:tint val="45000"/>
                <a:satMod val="400000"/>
              </a:schemeClr>
            </a:duotone>
          </a:blip>
          <a:stretch>
            <a:fillRect/>
          </a:stretch>
        </p:blipFill>
        <p:spPr>
          <a:xfrm>
            <a:off x="2871282" y="3598346"/>
            <a:ext cx="1967232" cy="1967232"/>
          </a:xfrm>
          <a:prstGeom prst="rect">
            <a:avLst/>
          </a:prstGeom>
        </p:spPr>
      </p:pic>
      <p:sp>
        <p:nvSpPr>
          <p:cNvPr id="68" name="Rectangle 67"/>
          <p:cNvSpPr/>
          <p:nvPr/>
        </p:nvSpPr>
        <p:spPr>
          <a:xfrm>
            <a:off x="1706137" y="3168092"/>
            <a:ext cx="4363695" cy="584775"/>
          </a:xfrm>
          <a:prstGeom prst="rect">
            <a:avLst/>
          </a:prstGeom>
        </p:spPr>
        <p:txBody>
          <a:bodyPr wrap="none">
            <a:spAutoFit/>
          </a:bodyPr>
          <a:lstStyle/>
          <a:p>
            <a:pPr algn="ctr">
              <a:buClr>
                <a:srgbClr val="E22837"/>
              </a:buClr>
            </a:pPr>
            <a:r>
              <a:rPr lang="en-US" sz="3200" b="1" dirty="0" smtClean="0">
                <a:solidFill>
                  <a:srgbClr val="D7012A"/>
                </a:solidFill>
                <a:latin typeface="Verdana" pitchFamily="34" charset="0"/>
                <a:ea typeface="Verdana" pitchFamily="34" charset="0"/>
                <a:cs typeface="Verdana" pitchFamily="34" charset="0"/>
              </a:rPr>
              <a:t>4,000</a:t>
            </a:r>
            <a:r>
              <a:rPr lang="en-US" dirty="0" smtClean="0">
                <a:solidFill>
                  <a:srgbClr val="484E53"/>
                </a:solidFill>
                <a:latin typeface="Verdana" pitchFamily="34" charset="0"/>
                <a:ea typeface="Verdana" pitchFamily="34" charset="0"/>
                <a:cs typeface="Verdana" pitchFamily="34" charset="0"/>
              </a:rPr>
              <a:t> Assessments </a:t>
            </a:r>
            <a:r>
              <a:rPr lang="en-US" dirty="0">
                <a:solidFill>
                  <a:srgbClr val="484E53"/>
                </a:solidFill>
                <a:latin typeface="Verdana" pitchFamily="34" charset="0"/>
                <a:ea typeface="Verdana" pitchFamily="34" charset="0"/>
                <a:cs typeface="Verdana" pitchFamily="34" charset="0"/>
              </a:rPr>
              <a:t>completed</a:t>
            </a:r>
          </a:p>
        </p:txBody>
      </p:sp>
      <p:sp>
        <p:nvSpPr>
          <p:cNvPr id="69" name="Rectangle 68"/>
          <p:cNvSpPr/>
          <p:nvPr/>
        </p:nvSpPr>
        <p:spPr>
          <a:xfrm>
            <a:off x="6263033" y="3182160"/>
            <a:ext cx="4232697" cy="584775"/>
          </a:xfrm>
          <a:prstGeom prst="rect">
            <a:avLst/>
          </a:prstGeom>
        </p:spPr>
        <p:txBody>
          <a:bodyPr wrap="none">
            <a:spAutoFit/>
          </a:bodyPr>
          <a:lstStyle/>
          <a:p>
            <a:pPr algn="ctr">
              <a:buClr>
                <a:srgbClr val="E22837"/>
              </a:buClr>
            </a:pPr>
            <a:r>
              <a:rPr lang="en-US" sz="3200" b="1" dirty="0" smtClean="0">
                <a:solidFill>
                  <a:srgbClr val="D7012A"/>
                </a:solidFill>
                <a:latin typeface="Verdana" pitchFamily="34" charset="0"/>
                <a:ea typeface="Verdana" pitchFamily="34" charset="0"/>
                <a:cs typeface="Verdana" pitchFamily="34" charset="0"/>
              </a:rPr>
              <a:t>&gt;95% </a:t>
            </a:r>
            <a:r>
              <a:rPr lang="en-US" dirty="0">
                <a:solidFill>
                  <a:srgbClr val="484E53"/>
                </a:solidFill>
                <a:latin typeface="Verdana" pitchFamily="34" charset="0"/>
                <a:ea typeface="Verdana" pitchFamily="34" charset="0"/>
                <a:cs typeface="Verdana" pitchFamily="34" charset="0"/>
              </a:rPr>
              <a:t>Ability to gain access</a:t>
            </a:r>
          </a:p>
        </p:txBody>
      </p:sp>
      <p:sp>
        <p:nvSpPr>
          <p:cNvPr id="70" name="Rectangle 69"/>
          <p:cNvSpPr/>
          <p:nvPr/>
        </p:nvSpPr>
        <p:spPr>
          <a:xfrm>
            <a:off x="2082123" y="5489839"/>
            <a:ext cx="3650358" cy="584775"/>
          </a:xfrm>
          <a:prstGeom prst="rect">
            <a:avLst/>
          </a:prstGeom>
        </p:spPr>
        <p:txBody>
          <a:bodyPr wrap="none">
            <a:spAutoFit/>
          </a:bodyPr>
          <a:lstStyle/>
          <a:p>
            <a:pPr algn="ctr">
              <a:buClr>
                <a:srgbClr val="E22837"/>
              </a:buClr>
            </a:pPr>
            <a:r>
              <a:rPr lang="en-US" sz="3200" b="1" dirty="0">
                <a:solidFill>
                  <a:srgbClr val="D7012A"/>
                </a:solidFill>
                <a:latin typeface="Verdana" pitchFamily="34" charset="0"/>
                <a:ea typeface="Verdana" pitchFamily="34" charset="0"/>
                <a:cs typeface="Verdana" pitchFamily="34" charset="0"/>
              </a:rPr>
              <a:t>&lt;10</a:t>
            </a:r>
            <a:r>
              <a:rPr lang="en-US" sz="3200" b="1" dirty="0" smtClean="0">
                <a:solidFill>
                  <a:srgbClr val="D7012A"/>
                </a:solidFill>
                <a:latin typeface="Verdana" pitchFamily="34" charset="0"/>
                <a:ea typeface="Verdana" pitchFamily="34" charset="0"/>
                <a:cs typeface="Verdana" pitchFamily="34" charset="0"/>
              </a:rPr>
              <a:t>% </a:t>
            </a:r>
            <a:r>
              <a:rPr lang="en-US" dirty="0">
                <a:solidFill>
                  <a:srgbClr val="484E53"/>
                </a:solidFill>
                <a:latin typeface="Verdana" pitchFamily="34" charset="0"/>
                <a:ea typeface="Verdana" pitchFamily="34" charset="0"/>
                <a:cs typeface="Verdana" pitchFamily="34" charset="0"/>
              </a:rPr>
              <a:t>Access detected</a:t>
            </a:r>
          </a:p>
        </p:txBody>
      </p:sp>
      <p:sp>
        <p:nvSpPr>
          <p:cNvPr id="71" name="Rectangle 70"/>
          <p:cNvSpPr/>
          <p:nvPr/>
        </p:nvSpPr>
        <p:spPr>
          <a:xfrm>
            <a:off x="6836997" y="5502957"/>
            <a:ext cx="3191899" cy="584775"/>
          </a:xfrm>
          <a:prstGeom prst="rect">
            <a:avLst/>
          </a:prstGeom>
        </p:spPr>
        <p:txBody>
          <a:bodyPr wrap="none">
            <a:spAutoFit/>
          </a:bodyPr>
          <a:lstStyle/>
          <a:p>
            <a:pPr algn="ctr">
              <a:buClr>
                <a:srgbClr val="E22837"/>
              </a:buClr>
            </a:pPr>
            <a:r>
              <a:rPr lang="en-US" sz="3200" b="1" dirty="0" smtClean="0">
                <a:solidFill>
                  <a:srgbClr val="D7012A"/>
                </a:solidFill>
                <a:latin typeface="Verdana" pitchFamily="34" charset="0"/>
                <a:ea typeface="Verdana" pitchFamily="34" charset="0"/>
                <a:cs typeface="Verdana" pitchFamily="34" charset="0"/>
              </a:rPr>
              <a:t>0</a:t>
            </a:r>
            <a:r>
              <a:rPr lang="en-US" sz="3200" dirty="0" smtClean="0">
                <a:solidFill>
                  <a:srgbClr val="D7012A"/>
                </a:solidFill>
                <a:latin typeface="Verdana" pitchFamily="34" charset="0"/>
                <a:ea typeface="Verdana" pitchFamily="34" charset="0"/>
                <a:cs typeface="Verdana" pitchFamily="34" charset="0"/>
              </a:rPr>
              <a:t> </a:t>
            </a:r>
            <a:r>
              <a:rPr lang="en-US" dirty="0">
                <a:solidFill>
                  <a:srgbClr val="484E53"/>
                </a:solidFill>
                <a:latin typeface="Verdana" pitchFamily="34" charset="0"/>
                <a:ea typeface="Verdana" pitchFamily="34" charset="0"/>
                <a:cs typeface="Verdana" pitchFamily="34" charset="0"/>
              </a:rPr>
              <a:t>Times we tried to hide</a:t>
            </a:r>
          </a:p>
        </p:txBody>
      </p:sp>
    </p:spTree>
    <p:extLst>
      <p:ext uri="{BB962C8B-B14F-4D97-AF65-F5344CB8AC3E}">
        <p14:creationId xmlns:p14="http://schemas.microsoft.com/office/powerpoint/2010/main" val="19275939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TOP SECURITY </a:t>
            </a:r>
            <a:r>
              <a:rPr lang="en-US" sz="2000" dirty="0"/>
              <a:t>ASSESSMENT FINDINGS</a:t>
            </a:r>
          </a:p>
        </p:txBody>
      </p:sp>
      <p:sp>
        <p:nvSpPr>
          <p:cNvPr id="6" name="Content Placeholder 4"/>
          <p:cNvSpPr txBox="1">
            <a:spLocks/>
          </p:cNvSpPr>
          <p:nvPr/>
        </p:nvSpPr>
        <p:spPr>
          <a:xfrm>
            <a:off x="1944404" y="3340100"/>
            <a:ext cx="3979986" cy="2907019"/>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Prelo Book" charset="0"/>
                <a:ea typeface="Prelo Book" charset="0"/>
                <a:cs typeface="Prelo Boo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457200">
              <a:spcBef>
                <a:spcPts val="600"/>
              </a:spcBef>
              <a:spcAft>
                <a:spcPts val="600"/>
              </a:spcAft>
              <a:buClr>
                <a:srgbClr val="E22837"/>
              </a:buClr>
              <a:buNone/>
            </a:pPr>
            <a:r>
              <a:rPr lang="en-US" sz="1800" b="1" dirty="0">
                <a:solidFill>
                  <a:srgbClr val="CF2233"/>
                </a:solidFill>
                <a:latin typeface="Verdana"/>
                <a:ea typeface="+mn-ea"/>
                <a:cs typeface="Verdana"/>
              </a:rPr>
              <a:t>People/Process</a:t>
            </a:r>
          </a:p>
          <a:p>
            <a:pPr marL="115888" indent="0" defTabSz="457200">
              <a:spcBef>
                <a:spcPts val="600"/>
              </a:spcBef>
              <a:spcAft>
                <a:spcPts val="600"/>
              </a:spcAft>
              <a:buClr>
                <a:srgbClr val="E22837"/>
              </a:buClr>
              <a:buNone/>
            </a:pPr>
            <a:r>
              <a:rPr lang="en-US" sz="1800" b="1" dirty="0">
                <a:solidFill>
                  <a:srgbClr val="CF2233"/>
                </a:solidFill>
                <a:latin typeface="Verdana"/>
                <a:ea typeface="+mn-ea"/>
                <a:cs typeface="Verdana"/>
              </a:rPr>
              <a:t>#1: </a:t>
            </a:r>
            <a:r>
              <a:rPr lang="en-US" sz="1800" dirty="0">
                <a:solidFill>
                  <a:srgbClr val="484E53"/>
                </a:solidFill>
                <a:latin typeface="Verdana"/>
                <a:ea typeface="+mn-ea"/>
                <a:cs typeface="Verdana"/>
              </a:rPr>
              <a:t>Insecure </a:t>
            </a:r>
            <a:r>
              <a:rPr lang="en-US" sz="1800" dirty="0" smtClean="0">
                <a:solidFill>
                  <a:srgbClr val="484E53"/>
                </a:solidFill>
                <a:latin typeface="Verdana"/>
                <a:ea typeface="+mn-ea"/>
                <a:cs typeface="Verdana"/>
              </a:rPr>
              <a:t>default </a:t>
            </a:r>
            <a:r>
              <a:rPr lang="en-US" sz="1800" dirty="0">
                <a:solidFill>
                  <a:srgbClr val="484E53"/>
                </a:solidFill>
                <a:latin typeface="Verdana"/>
                <a:ea typeface="+mn-ea"/>
                <a:cs typeface="Verdana"/>
              </a:rPr>
              <a:t>configurations, gaps in patch discipline</a:t>
            </a:r>
          </a:p>
          <a:p>
            <a:pPr marL="115888" indent="0" defTabSz="457200">
              <a:spcBef>
                <a:spcPts val="600"/>
              </a:spcBef>
              <a:spcAft>
                <a:spcPts val="600"/>
              </a:spcAft>
              <a:buClr>
                <a:srgbClr val="E22837"/>
              </a:buClr>
              <a:buNone/>
            </a:pPr>
            <a:r>
              <a:rPr lang="en-US" sz="1800" b="1" dirty="0">
                <a:solidFill>
                  <a:srgbClr val="CF2233"/>
                </a:solidFill>
                <a:latin typeface="Verdana"/>
                <a:ea typeface="+mn-ea"/>
                <a:cs typeface="Verdana"/>
              </a:rPr>
              <a:t>#2: </a:t>
            </a:r>
            <a:r>
              <a:rPr lang="en-US" sz="1800" dirty="0">
                <a:solidFill>
                  <a:srgbClr val="484E53"/>
                </a:solidFill>
                <a:latin typeface="Verdana"/>
                <a:ea typeface="+mn-ea"/>
                <a:cs typeface="Verdana"/>
              </a:rPr>
              <a:t>Bad passwords</a:t>
            </a:r>
          </a:p>
          <a:p>
            <a:pPr marL="115888" indent="0" defTabSz="457200">
              <a:spcBef>
                <a:spcPts val="600"/>
              </a:spcBef>
              <a:spcAft>
                <a:spcPts val="600"/>
              </a:spcAft>
              <a:buClr>
                <a:srgbClr val="E22837"/>
              </a:buClr>
              <a:buNone/>
            </a:pPr>
            <a:r>
              <a:rPr lang="en-US" sz="1800" b="1" dirty="0">
                <a:solidFill>
                  <a:srgbClr val="CF2233"/>
                </a:solidFill>
                <a:latin typeface="Verdana"/>
                <a:ea typeface="+mn-ea"/>
                <a:cs typeface="Verdana"/>
              </a:rPr>
              <a:t>#3: </a:t>
            </a:r>
            <a:r>
              <a:rPr lang="en-US" sz="1800" dirty="0">
                <a:solidFill>
                  <a:srgbClr val="484E53"/>
                </a:solidFill>
                <a:latin typeface="Verdana"/>
                <a:ea typeface="+mn-ea"/>
                <a:cs typeface="Verdana"/>
              </a:rPr>
              <a:t>Arbitrary trusts</a:t>
            </a:r>
          </a:p>
          <a:p>
            <a:pPr marL="115888" indent="0" defTabSz="457200">
              <a:spcBef>
                <a:spcPts val="600"/>
              </a:spcBef>
              <a:spcAft>
                <a:spcPts val="600"/>
              </a:spcAft>
              <a:buClr>
                <a:srgbClr val="E22837"/>
              </a:buClr>
              <a:buNone/>
            </a:pPr>
            <a:r>
              <a:rPr lang="en-US" sz="1800" b="1" dirty="0">
                <a:solidFill>
                  <a:srgbClr val="CF2233"/>
                </a:solidFill>
                <a:latin typeface="Verdana"/>
                <a:ea typeface="+mn-ea"/>
                <a:cs typeface="Verdana"/>
              </a:rPr>
              <a:t>#4: </a:t>
            </a:r>
            <a:r>
              <a:rPr lang="en-US" sz="1800" dirty="0">
                <a:solidFill>
                  <a:srgbClr val="484E53"/>
                </a:solidFill>
                <a:latin typeface="Verdana"/>
                <a:ea typeface="+mn-ea"/>
                <a:cs typeface="Verdana"/>
              </a:rPr>
              <a:t>Phishing, users like to click</a:t>
            </a:r>
          </a:p>
        </p:txBody>
      </p:sp>
      <p:sp>
        <p:nvSpPr>
          <p:cNvPr id="7" name="Content Placeholder 4"/>
          <p:cNvSpPr txBox="1">
            <a:spLocks/>
          </p:cNvSpPr>
          <p:nvPr/>
        </p:nvSpPr>
        <p:spPr>
          <a:xfrm>
            <a:off x="6497946" y="3342600"/>
            <a:ext cx="3759039" cy="2904519"/>
          </a:xfrm>
          <a:prstGeom prst="rect">
            <a:avLst/>
          </a:prstGeom>
        </p:spPr>
        <p:txBody>
          <a:bodyPr vert="horz" lIns="0" tIns="0" rIns="0" bIns="0" rtlCol="0">
            <a:normAutofit/>
          </a:bodyPr>
          <a:lstStyle>
            <a:lvl1pPr marL="0" indent="0" algn="l" defTabSz="457200" rtl="0" eaLnBrk="1" latinLnBrk="0" hangingPunct="1">
              <a:spcBef>
                <a:spcPts val="600"/>
              </a:spcBef>
              <a:spcAft>
                <a:spcPts val="600"/>
              </a:spcAft>
              <a:buClr>
                <a:srgbClr val="CC0000"/>
              </a:buClr>
              <a:buFont typeface="Wingdings" charset="2"/>
              <a:buNone/>
              <a:defRPr sz="1800" kern="1200">
                <a:solidFill>
                  <a:srgbClr val="484E53"/>
                </a:solidFill>
                <a:latin typeface="Verdana"/>
                <a:ea typeface="+mn-ea"/>
                <a:cs typeface="Verdana"/>
              </a:defRPr>
            </a:lvl1pPr>
            <a:lvl2pPr marL="225425" indent="-225425" algn="l" defTabSz="457200" rtl="0" eaLnBrk="1" latinLnBrk="0" hangingPunct="1">
              <a:spcBef>
                <a:spcPts val="600"/>
              </a:spcBef>
              <a:spcAft>
                <a:spcPts val="600"/>
              </a:spcAft>
              <a:buClr>
                <a:srgbClr val="CC0000"/>
              </a:buClr>
              <a:buFont typeface="Wingdings" charset="2"/>
              <a:buChar char="§"/>
              <a:defRPr sz="1600" kern="1200">
                <a:solidFill>
                  <a:srgbClr val="484E53"/>
                </a:solidFill>
                <a:latin typeface="Verdana"/>
                <a:ea typeface="+mn-ea"/>
                <a:cs typeface="Verdana"/>
              </a:defRPr>
            </a:lvl2pPr>
            <a:lvl3pPr marL="225425" indent="-225425" algn="l" defTabSz="457200" rtl="0" eaLnBrk="1" latinLnBrk="0" hangingPunct="1">
              <a:spcBef>
                <a:spcPts val="600"/>
              </a:spcBef>
              <a:spcAft>
                <a:spcPts val="600"/>
              </a:spcAft>
              <a:buClr>
                <a:srgbClr val="CC0000"/>
              </a:buClr>
              <a:buFont typeface="Wingdings" charset="2"/>
              <a:buChar char="§"/>
              <a:defRPr sz="1600" kern="1200">
                <a:solidFill>
                  <a:srgbClr val="484E53"/>
                </a:solidFill>
                <a:latin typeface="Verdana"/>
                <a:ea typeface="+mn-ea"/>
                <a:cs typeface="Verdana"/>
              </a:defRPr>
            </a:lvl3pPr>
            <a:lvl4pPr marL="225425" indent="-225425" algn="l" defTabSz="457200" rtl="0" eaLnBrk="1" latinLnBrk="0" hangingPunct="1">
              <a:spcBef>
                <a:spcPts val="600"/>
              </a:spcBef>
              <a:spcAft>
                <a:spcPts val="600"/>
              </a:spcAft>
              <a:buClr>
                <a:srgbClr val="CC0000"/>
              </a:buClr>
              <a:buFont typeface="Wingdings" charset="2"/>
              <a:buChar char="§"/>
              <a:defRPr sz="1600" kern="1200">
                <a:solidFill>
                  <a:srgbClr val="484E53"/>
                </a:solidFill>
                <a:latin typeface="Verdana"/>
                <a:ea typeface="+mn-ea"/>
                <a:cs typeface="Verdana"/>
              </a:defRPr>
            </a:lvl4pPr>
            <a:lvl5pPr marL="225425" indent="-225425" algn="l" defTabSz="457200" rtl="0" eaLnBrk="1" latinLnBrk="0" hangingPunct="1">
              <a:spcBef>
                <a:spcPts val="600"/>
              </a:spcBef>
              <a:spcAft>
                <a:spcPts val="600"/>
              </a:spcAft>
              <a:buClr>
                <a:srgbClr val="CC0000"/>
              </a:buClr>
              <a:buFont typeface="Wingdings" charset="2"/>
              <a:buChar char="§"/>
              <a:defRPr sz="1600" kern="1200">
                <a:solidFill>
                  <a:srgbClr val="484E53"/>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Clr>
                <a:srgbClr val="E22837"/>
              </a:buClr>
            </a:pPr>
            <a:r>
              <a:rPr lang="en-US" b="1" dirty="0" smtClean="0">
                <a:solidFill>
                  <a:srgbClr val="CF2233"/>
                </a:solidFill>
              </a:rPr>
              <a:t>Technology</a:t>
            </a:r>
            <a:endParaRPr lang="en-US" dirty="0" smtClean="0"/>
          </a:p>
          <a:p>
            <a:pPr marL="346075">
              <a:buClr>
                <a:srgbClr val="E22837"/>
              </a:buClr>
            </a:pPr>
            <a:r>
              <a:rPr lang="en-US" b="1" dirty="0">
                <a:solidFill>
                  <a:srgbClr val="CF2233"/>
                </a:solidFill>
              </a:rPr>
              <a:t>#5: </a:t>
            </a:r>
            <a:r>
              <a:rPr lang="en-US" dirty="0" smtClean="0"/>
              <a:t>Application code issues</a:t>
            </a:r>
          </a:p>
          <a:p>
            <a:pPr marL="346075">
              <a:buClr>
                <a:srgbClr val="E22837"/>
              </a:buClr>
            </a:pPr>
            <a:r>
              <a:rPr lang="en-US" b="1" dirty="0" smtClean="0">
                <a:solidFill>
                  <a:srgbClr val="CF2233"/>
                </a:solidFill>
              </a:rPr>
              <a:t>#6</a:t>
            </a:r>
            <a:r>
              <a:rPr lang="en-US" b="1" dirty="0">
                <a:solidFill>
                  <a:srgbClr val="CF2233"/>
                </a:solidFill>
              </a:rPr>
              <a:t>: </a:t>
            </a:r>
            <a:r>
              <a:rPr lang="en-US" dirty="0" smtClean="0"/>
              <a:t>Man in the middle</a:t>
            </a:r>
          </a:p>
          <a:p>
            <a:pPr marL="346075">
              <a:buClr>
                <a:srgbClr val="E22837"/>
              </a:buClr>
            </a:pPr>
            <a:r>
              <a:rPr lang="en-US" b="1" dirty="0" smtClean="0">
                <a:solidFill>
                  <a:srgbClr val="CF2233"/>
                </a:solidFill>
              </a:rPr>
              <a:t>#7</a:t>
            </a:r>
            <a:r>
              <a:rPr lang="en-US" b="1" dirty="0">
                <a:solidFill>
                  <a:srgbClr val="CF2233"/>
                </a:solidFill>
              </a:rPr>
              <a:t>: </a:t>
            </a:r>
            <a:r>
              <a:rPr lang="en-US" dirty="0" smtClean="0"/>
              <a:t>Lack of encryption or porous implementation</a:t>
            </a:r>
          </a:p>
          <a:p>
            <a:pPr marL="346075">
              <a:buClr>
                <a:srgbClr val="E22837"/>
              </a:buClr>
            </a:pPr>
            <a:r>
              <a:rPr lang="en-US" b="1" dirty="0" smtClean="0">
                <a:solidFill>
                  <a:srgbClr val="CF2233"/>
                </a:solidFill>
              </a:rPr>
              <a:t>#8</a:t>
            </a:r>
            <a:r>
              <a:rPr lang="en-US" b="1" dirty="0">
                <a:solidFill>
                  <a:srgbClr val="CF2233"/>
                </a:solidFill>
              </a:rPr>
              <a:t>: </a:t>
            </a:r>
            <a:r>
              <a:rPr lang="en-US" dirty="0" smtClean="0"/>
              <a:t>Mobile application vulnerabilities</a:t>
            </a:r>
            <a:endParaRPr lang="en-US" dirty="0"/>
          </a:p>
        </p:txBody>
      </p:sp>
      <p:pic>
        <p:nvPicPr>
          <p:cNvPr id="8" name="Picture 7" descr="icon-people.ai"/>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730394" y="1155700"/>
            <a:ext cx="2286000" cy="2286000"/>
          </a:xfrm>
          <a:prstGeom prst="rect">
            <a:avLst/>
          </a:prstGeom>
        </p:spPr>
      </p:pic>
      <p:pic>
        <p:nvPicPr>
          <p:cNvPr id="9" name="Picture 8" descr="icon-mobile.ai"/>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7343804" y="1315839"/>
            <a:ext cx="2067322" cy="2067322"/>
          </a:xfrm>
          <a:prstGeom prst="rect">
            <a:avLst/>
          </a:prstGeom>
        </p:spPr>
      </p:pic>
    </p:spTree>
    <p:extLst>
      <p:ext uri="{BB962C8B-B14F-4D97-AF65-F5344CB8AC3E}">
        <p14:creationId xmlns:p14="http://schemas.microsoft.com/office/powerpoint/2010/main" val="124966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340" y="305240"/>
            <a:ext cx="11489743" cy="960671"/>
          </a:xfrm>
        </p:spPr>
        <p:txBody>
          <a:bodyPr/>
          <a:lstStyle/>
          <a:p>
            <a:r>
              <a:rPr lang="en-US" sz="2800" dirty="0" smtClean="0"/>
              <a:t>DATA LOSS PREVENTION (DLP</a:t>
            </a:r>
            <a:r>
              <a:rPr lang="en-US" sz="2800" dirty="0"/>
              <a:t>) </a:t>
            </a:r>
            <a:r>
              <a:rPr lang="en-US" sz="2800" dirty="0" smtClean="0"/>
              <a:t>ASSESSMENT FINDINGS</a:t>
            </a:r>
            <a:endParaRPr lang="en-US" sz="2800" dirty="0"/>
          </a:p>
        </p:txBody>
      </p:sp>
      <p:sp>
        <p:nvSpPr>
          <p:cNvPr id="3" name="Rectangle 2"/>
          <p:cNvSpPr/>
          <p:nvPr/>
        </p:nvSpPr>
        <p:spPr>
          <a:xfrm>
            <a:off x="267514" y="1308977"/>
            <a:ext cx="11643570" cy="476493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icon-checklist.ai"/>
          <p:cNvPicPr>
            <a:picLocks noChangeAspect="1"/>
          </p:cNvPicPr>
          <p:nvPr/>
        </p:nvPicPr>
        <p:blipFill>
          <a:blip r:embed="rId3">
            <a:duotone>
              <a:prstClr val="black"/>
              <a:schemeClr val="tx2">
                <a:tint val="45000"/>
                <a:satMod val="400000"/>
              </a:schemeClr>
            </a:duotone>
          </a:blip>
          <a:stretch>
            <a:fillRect/>
          </a:stretch>
        </p:blipFill>
        <p:spPr>
          <a:xfrm>
            <a:off x="1913224" y="1314531"/>
            <a:ext cx="891630" cy="891630"/>
          </a:xfrm>
          <a:prstGeom prst="rect">
            <a:avLst/>
          </a:prstGeom>
        </p:spPr>
      </p:pic>
      <p:sp>
        <p:nvSpPr>
          <p:cNvPr id="13" name="TextBox 12"/>
          <p:cNvSpPr txBox="1"/>
          <p:nvPr/>
        </p:nvSpPr>
        <p:spPr>
          <a:xfrm>
            <a:off x="2724342" y="1472973"/>
            <a:ext cx="1415772" cy="584775"/>
          </a:xfrm>
          <a:prstGeom prst="rect">
            <a:avLst/>
          </a:prstGeom>
          <a:noFill/>
        </p:spPr>
        <p:txBody>
          <a:bodyPr wrap="none" rtlCol="0">
            <a:spAutoFit/>
          </a:bodyPr>
          <a:lstStyle/>
          <a:p>
            <a:r>
              <a:rPr lang="en-US" sz="3200" b="1" dirty="0" smtClean="0">
                <a:solidFill>
                  <a:srgbClr val="D7012A"/>
                </a:solidFill>
                <a:latin typeface="Verdana" pitchFamily="34" charset="0"/>
                <a:ea typeface="Verdana" pitchFamily="34" charset="0"/>
                <a:cs typeface="Verdana" pitchFamily="34" charset="0"/>
              </a:rPr>
              <a:t>300+</a:t>
            </a:r>
            <a:endParaRPr lang="en-US" sz="3200" b="1" dirty="0">
              <a:solidFill>
                <a:srgbClr val="D7012A"/>
              </a:solidFill>
              <a:latin typeface="Verdana" pitchFamily="34" charset="0"/>
              <a:ea typeface="Verdana" pitchFamily="34" charset="0"/>
              <a:cs typeface="Verdana" pitchFamily="34" charset="0"/>
            </a:endParaRPr>
          </a:p>
        </p:txBody>
      </p:sp>
      <p:sp>
        <p:nvSpPr>
          <p:cNvPr id="14" name="Rectangle 13"/>
          <p:cNvSpPr/>
          <p:nvPr/>
        </p:nvSpPr>
        <p:spPr>
          <a:xfrm>
            <a:off x="2241982" y="2146937"/>
            <a:ext cx="1514156" cy="584776"/>
          </a:xfrm>
          <a:prstGeom prst="rect">
            <a:avLst/>
          </a:prstGeom>
        </p:spPr>
        <p:txBody>
          <a:bodyPr wrap="none">
            <a:spAutoFit/>
          </a:bodyPr>
          <a:lstStyle/>
          <a:p>
            <a:pPr algn="ctr"/>
            <a:r>
              <a:rPr lang="en-US" sz="1600" dirty="0" smtClean="0">
                <a:solidFill>
                  <a:srgbClr val="484E53"/>
                </a:solidFill>
                <a:latin typeface="Verdana" pitchFamily="34" charset="0"/>
                <a:ea typeface="Verdana" pitchFamily="34" charset="0"/>
                <a:cs typeface="Verdana" pitchFamily="34" charset="0"/>
              </a:rPr>
              <a:t>Assessments</a:t>
            </a:r>
          </a:p>
          <a:p>
            <a:pPr algn="ctr"/>
            <a:r>
              <a:rPr lang="en-US" sz="1600" dirty="0" smtClean="0">
                <a:solidFill>
                  <a:srgbClr val="484E53"/>
                </a:solidFill>
                <a:latin typeface="Verdana" pitchFamily="34" charset="0"/>
                <a:ea typeface="Verdana" pitchFamily="34" charset="0"/>
                <a:cs typeface="Verdana" pitchFamily="34" charset="0"/>
              </a:rPr>
              <a:t>completed</a:t>
            </a:r>
            <a:endParaRPr lang="en-US" sz="1600" dirty="0">
              <a:latin typeface="Verdana" pitchFamily="34" charset="0"/>
              <a:ea typeface="Verdana" pitchFamily="34" charset="0"/>
              <a:cs typeface="Verdana" pitchFamily="34" charset="0"/>
            </a:endParaRPr>
          </a:p>
        </p:txBody>
      </p:sp>
      <p:sp>
        <p:nvSpPr>
          <p:cNvPr id="15" name="TextBox 14"/>
          <p:cNvSpPr txBox="1"/>
          <p:nvPr/>
        </p:nvSpPr>
        <p:spPr>
          <a:xfrm>
            <a:off x="5787589" y="1416047"/>
            <a:ext cx="1386918" cy="584775"/>
          </a:xfrm>
          <a:prstGeom prst="rect">
            <a:avLst/>
          </a:prstGeom>
          <a:noFill/>
        </p:spPr>
        <p:txBody>
          <a:bodyPr wrap="none" rtlCol="0">
            <a:spAutoFit/>
          </a:bodyPr>
          <a:lstStyle/>
          <a:p>
            <a:r>
              <a:rPr lang="en-US" sz="3200" b="1" dirty="0" smtClean="0">
                <a:solidFill>
                  <a:srgbClr val="D7012A"/>
                </a:solidFill>
                <a:latin typeface="Verdana" pitchFamily="34" charset="0"/>
                <a:ea typeface="Verdana" pitchFamily="34" charset="0"/>
                <a:cs typeface="Verdana" pitchFamily="34" charset="0"/>
              </a:rPr>
              <a:t>100</a:t>
            </a:r>
            <a:r>
              <a:rPr lang="en-US" sz="2000" b="1" dirty="0" smtClean="0">
                <a:solidFill>
                  <a:srgbClr val="D7012A"/>
                </a:solidFill>
                <a:latin typeface="Verdana" pitchFamily="34" charset="0"/>
                <a:ea typeface="Verdana" pitchFamily="34" charset="0"/>
                <a:cs typeface="Verdana" pitchFamily="34" charset="0"/>
              </a:rPr>
              <a:t>%</a:t>
            </a:r>
            <a:endParaRPr lang="en-US" sz="2000" b="1" dirty="0">
              <a:solidFill>
                <a:srgbClr val="D7012A"/>
              </a:solidFill>
              <a:latin typeface="Verdana" pitchFamily="34" charset="0"/>
              <a:ea typeface="Verdana" pitchFamily="34" charset="0"/>
              <a:cs typeface="Verdana" pitchFamily="34" charset="0"/>
            </a:endParaRPr>
          </a:p>
        </p:txBody>
      </p:sp>
      <p:sp>
        <p:nvSpPr>
          <p:cNvPr id="16" name="Rectangle 15"/>
          <p:cNvSpPr/>
          <p:nvPr/>
        </p:nvSpPr>
        <p:spPr>
          <a:xfrm>
            <a:off x="4749188" y="2155649"/>
            <a:ext cx="2288708" cy="830997"/>
          </a:xfrm>
          <a:prstGeom prst="rect">
            <a:avLst/>
          </a:prstGeom>
        </p:spPr>
        <p:txBody>
          <a:bodyPr wrap="none">
            <a:spAutoFit/>
          </a:bodyPr>
          <a:lstStyle/>
          <a:p>
            <a:pPr algn="ctr"/>
            <a:r>
              <a:rPr lang="en-US" sz="1600" dirty="0" smtClean="0">
                <a:solidFill>
                  <a:srgbClr val="484E53"/>
                </a:solidFill>
                <a:latin typeface="Verdana" pitchFamily="34" charset="0"/>
                <a:ea typeface="Verdana" pitchFamily="34" charset="0"/>
                <a:cs typeface="Verdana" pitchFamily="34" charset="0"/>
              </a:rPr>
              <a:t>Discovered sensitive</a:t>
            </a:r>
          </a:p>
          <a:p>
            <a:pPr algn="ctr"/>
            <a:r>
              <a:rPr lang="en-US" sz="1600" dirty="0" smtClean="0">
                <a:solidFill>
                  <a:srgbClr val="484E53"/>
                </a:solidFill>
                <a:latin typeface="Verdana" pitchFamily="34" charset="0"/>
                <a:ea typeface="Verdana" pitchFamily="34" charset="0"/>
                <a:cs typeface="Verdana" pitchFamily="34" charset="0"/>
              </a:rPr>
              <a:t>information outside</a:t>
            </a:r>
          </a:p>
          <a:p>
            <a:pPr algn="ctr"/>
            <a:r>
              <a:rPr lang="en-US" sz="1600" dirty="0" smtClean="0">
                <a:solidFill>
                  <a:srgbClr val="484E53"/>
                </a:solidFill>
                <a:latin typeface="Verdana" pitchFamily="34" charset="0"/>
                <a:ea typeface="Verdana" pitchFamily="34" charset="0"/>
                <a:cs typeface="Verdana" pitchFamily="34" charset="0"/>
              </a:rPr>
              <a:t>approved areas</a:t>
            </a:r>
            <a:endParaRPr lang="en-US" sz="1600" dirty="0">
              <a:latin typeface="Verdana" pitchFamily="34" charset="0"/>
              <a:ea typeface="Verdana" pitchFamily="34" charset="0"/>
              <a:cs typeface="Verdana" pitchFamily="34" charset="0"/>
            </a:endParaRPr>
          </a:p>
        </p:txBody>
      </p:sp>
      <p:pic>
        <p:nvPicPr>
          <p:cNvPr id="17" name="Picture 16" descr="icon-checklist.ai"/>
          <p:cNvPicPr>
            <a:picLocks noChangeAspect="1"/>
          </p:cNvPicPr>
          <p:nvPr/>
        </p:nvPicPr>
        <p:blipFill>
          <a:blip r:embed="rId4">
            <a:duotone>
              <a:prstClr val="black"/>
              <a:schemeClr val="tx2">
                <a:tint val="45000"/>
                <a:satMod val="400000"/>
              </a:schemeClr>
            </a:duotone>
          </a:blip>
          <a:stretch>
            <a:fillRect/>
          </a:stretch>
        </p:blipFill>
        <p:spPr>
          <a:xfrm>
            <a:off x="4812688" y="1218973"/>
            <a:ext cx="1038276" cy="1038276"/>
          </a:xfrm>
          <a:prstGeom prst="rect">
            <a:avLst/>
          </a:prstGeom>
        </p:spPr>
      </p:pic>
      <p:sp>
        <p:nvSpPr>
          <p:cNvPr id="18" name="TextBox 17"/>
          <p:cNvSpPr txBox="1"/>
          <p:nvPr/>
        </p:nvSpPr>
        <p:spPr>
          <a:xfrm>
            <a:off x="8708589" y="1416047"/>
            <a:ext cx="1095172" cy="584775"/>
          </a:xfrm>
          <a:prstGeom prst="rect">
            <a:avLst/>
          </a:prstGeom>
          <a:noFill/>
        </p:spPr>
        <p:txBody>
          <a:bodyPr wrap="none" rtlCol="0">
            <a:spAutoFit/>
          </a:bodyPr>
          <a:lstStyle/>
          <a:p>
            <a:r>
              <a:rPr lang="en-US" sz="3200" b="1" dirty="0" smtClean="0">
                <a:solidFill>
                  <a:srgbClr val="D7012A"/>
                </a:solidFill>
                <a:latin typeface="Verdana" pitchFamily="34" charset="0"/>
                <a:ea typeface="Verdana" pitchFamily="34" charset="0"/>
                <a:cs typeface="Verdana" pitchFamily="34" charset="0"/>
              </a:rPr>
              <a:t>86</a:t>
            </a:r>
            <a:r>
              <a:rPr lang="en-US" sz="2000" b="1" dirty="0" smtClean="0">
                <a:solidFill>
                  <a:srgbClr val="D7012A"/>
                </a:solidFill>
                <a:latin typeface="Verdana" pitchFamily="34" charset="0"/>
                <a:ea typeface="Verdana" pitchFamily="34" charset="0"/>
                <a:cs typeface="Verdana" pitchFamily="34" charset="0"/>
              </a:rPr>
              <a:t>%</a:t>
            </a:r>
            <a:endParaRPr lang="en-US" sz="2000" b="1" dirty="0">
              <a:solidFill>
                <a:srgbClr val="D7012A"/>
              </a:solidFill>
              <a:latin typeface="Verdana" pitchFamily="34" charset="0"/>
              <a:ea typeface="Verdana" pitchFamily="34" charset="0"/>
              <a:cs typeface="Verdana" pitchFamily="34" charset="0"/>
            </a:endParaRPr>
          </a:p>
        </p:txBody>
      </p:sp>
      <p:sp>
        <p:nvSpPr>
          <p:cNvPr id="19" name="Rectangle 18"/>
          <p:cNvSpPr/>
          <p:nvPr/>
        </p:nvSpPr>
        <p:spPr>
          <a:xfrm>
            <a:off x="7580971" y="2155649"/>
            <a:ext cx="2467142" cy="830997"/>
          </a:xfrm>
          <a:prstGeom prst="rect">
            <a:avLst/>
          </a:prstGeom>
        </p:spPr>
        <p:txBody>
          <a:bodyPr wrap="none">
            <a:spAutoFit/>
          </a:bodyPr>
          <a:lstStyle/>
          <a:p>
            <a:pPr algn="ctr"/>
            <a:r>
              <a:rPr lang="en-US" sz="1600" dirty="0" smtClean="0">
                <a:solidFill>
                  <a:srgbClr val="484E53"/>
                </a:solidFill>
                <a:latin typeface="Verdana" pitchFamily="34" charset="0"/>
                <a:ea typeface="Verdana" pitchFamily="34" charset="0"/>
                <a:cs typeface="Verdana" pitchFamily="34" charset="0"/>
              </a:rPr>
              <a:t>Loss of sensitive</a:t>
            </a:r>
          </a:p>
          <a:p>
            <a:pPr algn="ctr"/>
            <a:r>
              <a:rPr lang="en-US" sz="1600" dirty="0" smtClean="0">
                <a:solidFill>
                  <a:srgbClr val="484E53"/>
                </a:solidFill>
                <a:latin typeface="Verdana" pitchFamily="34" charset="0"/>
                <a:ea typeface="Verdana" pitchFamily="34" charset="0"/>
                <a:cs typeface="Verdana" pitchFamily="34" charset="0"/>
              </a:rPr>
              <a:t>information DURING</a:t>
            </a:r>
          </a:p>
          <a:p>
            <a:pPr algn="ctr"/>
            <a:r>
              <a:rPr lang="en-US" sz="1600" dirty="0" smtClean="0">
                <a:solidFill>
                  <a:srgbClr val="484E53"/>
                </a:solidFill>
                <a:latin typeface="Verdana" pitchFamily="34" charset="0"/>
                <a:ea typeface="Verdana" pitchFamily="34" charset="0"/>
                <a:cs typeface="Verdana" pitchFamily="34" charset="0"/>
              </a:rPr>
              <a:t>ASSESSMENT PERIOD</a:t>
            </a:r>
            <a:endParaRPr lang="en-US" sz="1600" dirty="0">
              <a:latin typeface="Verdana" pitchFamily="34" charset="0"/>
              <a:ea typeface="Verdana" pitchFamily="34" charset="0"/>
              <a:cs typeface="Verdana" pitchFamily="34" charset="0"/>
            </a:endParaRPr>
          </a:p>
        </p:txBody>
      </p:sp>
      <p:pic>
        <p:nvPicPr>
          <p:cNvPr id="20" name="Picture 19" descr="icon-checklist.ai"/>
          <p:cNvPicPr>
            <a:picLocks noChangeAspect="1"/>
          </p:cNvPicPr>
          <p:nvPr/>
        </p:nvPicPr>
        <p:blipFill>
          <a:blip r:embed="rId5">
            <a:duotone>
              <a:prstClr val="black"/>
              <a:schemeClr val="tx2">
                <a:tint val="45000"/>
                <a:satMod val="400000"/>
              </a:schemeClr>
            </a:duotone>
          </a:blip>
          <a:stretch>
            <a:fillRect/>
          </a:stretch>
        </p:blipFill>
        <p:spPr>
          <a:xfrm>
            <a:off x="7733688" y="1218973"/>
            <a:ext cx="1038276" cy="1038276"/>
          </a:xfrm>
          <a:prstGeom prst="rect">
            <a:avLst/>
          </a:prstGeom>
        </p:spPr>
      </p:pic>
      <p:pic>
        <p:nvPicPr>
          <p:cNvPr id="21" name="Picture 20" descr="slide18pie.ai"/>
          <p:cNvPicPr>
            <a:picLocks noChangeAspect="1"/>
          </p:cNvPicPr>
          <p:nvPr/>
        </p:nvPicPr>
        <p:blipFill>
          <a:blip r:embed="rId6">
            <a:duotone>
              <a:prstClr val="black"/>
              <a:schemeClr val="tx2">
                <a:tint val="45000"/>
                <a:satMod val="400000"/>
              </a:schemeClr>
            </a:duotone>
          </a:blip>
          <a:stretch>
            <a:fillRect/>
          </a:stretch>
        </p:blipFill>
        <p:spPr>
          <a:xfrm rot="19910124">
            <a:off x="2158468" y="3207443"/>
            <a:ext cx="1680484" cy="1680484"/>
          </a:xfrm>
          <a:prstGeom prst="rect">
            <a:avLst/>
          </a:prstGeom>
        </p:spPr>
      </p:pic>
      <p:sp>
        <p:nvSpPr>
          <p:cNvPr id="22" name="TextBox 21"/>
          <p:cNvSpPr txBox="1"/>
          <p:nvPr/>
        </p:nvSpPr>
        <p:spPr>
          <a:xfrm>
            <a:off x="4757282" y="3395570"/>
            <a:ext cx="1095172" cy="584775"/>
          </a:xfrm>
          <a:prstGeom prst="rect">
            <a:avLst/>
          </a:prstGeom>
          <a:noFill/>
        </p:spPr>
        <p:txBody>
          <a:bodyPr wrap="none" rtlCol="0">
            <a:spAutoFit/>
          </a:bodyPr>
          <a:lstStyle/>
          <a:p>
            <a:r>
              <a:rPr lang="en-US" sz="3200" b="1" dirty="0" smtClean="0">
                <a:solidFill>
                  <a:srgbClr val="D7012A"/>
                </a:solidFill>
                <a:latin typeface="Verdana" pitchFamily="34" charset="0"/>
                <a:ea typeface="Verdana" pitchFamily="34" charset="0"/>
                <a:cs typeface="Verdana" pitchFamily="34" charset="0"/>
              </a:rPr>
              <a:t>95</a:t>
            </a:r>
            <a:r>
              <a:rPr lang="en-US" sz="2000" b="1" dirty="0" smtClean="0">
                <a:solidFill>
                  <a:srgbClr val="D7012A"/>
                </a:solidFill>
                <a:latin typeface="Verdana" pitchFamily="34" charset="0"/>
                <a:ea typeface="Verdana" pitchFamily="34" charset="0"/>
                <a:cs typeface="Verdana" pitchFamily="34" charset="0"/>
              </a:rPr>
              <a:t>%</a:t>
            </a:r>
            <a:endParaRPr lang="en-US" sz="2000" b="1" dirty="0">
              <a:solidFill>
                <a:srgbClr val="D7012A"/>
              </a:solidFill>
              <a:latin typeface="Verdana" pitchFamily="34" charset="0"/>
              <a:ea typeface="Verdana" pitchFamily="34" charset="0"/>
              <a:cs typeface="Verdana" pitchFamily="34" charset="0"/>
            </a:endParaRPr>
          </a:p>
        </p:txBody>
      </p:sp>
      <p:sp>
        <p:nvSpPr>
          <p:cNvPr id="23" name="TextBox 22"/>
          <p:cNvSpPr txBox="1"/>
          <p:nvPr/>
        </p:nvSpPr>
        <p:spPr>
          <a:xfrm>
            <a:off x="4991192" y="4178937"/>
            <a:ext cx="803425" cy="584775"/>
          </a:xfrm>
          <a:prstGeom prst="rect">
            <a:avLst/>
          </a:prstGeom>
          <a:noFill/>
        </p:spPr>
        <p:txBody>
          <a:bodyPr wrap="none" rtlCol="0">
            <a:spAutoFit/>
          </a:bodyPr>
          <a:lstStyle/>
          <a:p>
            <a:r>
              <a:rPr lang="en-US" sz="3200" b="1" dirty="0" smtClean="0">
                <a:solidFill>
                  <a:srgbClr val="D7012A"/>
                </a:solidFill>
                <a:latin typeface="Verdana" pitchFamily="34" charset="0"/>
                <a:ea typeface="Verdana" pitchFamily="34" charset="0"/>
                <a:cs typeface="Verdana" pitchFamily="34" charset="0"/>
              </a:rPr>
              <a:t>5</a:t>
            </a:r>
            <a:r>
              <a:rPr lang="en-US" sz="2000" b="1" dirty="0" smtClean="0">
                <a:solidFill>
                  <a:srgbClr val="D7012A"/>
                </a:solidFill>
                <a:latin typeface="Verdana" pitchFamily="34" charset="0"/>
                <a:ea typeface="Verdana" pitchFamily="34" charset="0"/>
                <a:cs typeface="Verdana" pitchFamily="34" charset="0"/>
              </a:rPr>
              <a:t>%</a:t>
            </a:r>
            <a:endParaRPr lang="en-US" sz="2000" b="1" dirty="0">
              <a:solidFill>
                <a:srgbClr val="D7012A"/>
              </a:solidFill>
              <a:latin typeface="Verdana" pitchFamily="34" charset="0"/>
              <a:ea typeface="Verdana" pitchFamily="34" charset="0"/>
              <a:cs typeface="Verdana" pitchFamily="34" charset="0"/>
            </a:endParaRPr>
          </a:p>
        </p:txBody>
      </p:sp>
      <p:sp>
        <p:nvSpPr>
          <p:cNvPr id="24" name="Rectangle 23"/>
          <p:cNvSpPr/>
          <p:nvPr/>
        </p:nvSpPr>
        <p:spPr>
          <a:xfrm>
            <a:off x="5741244" y="3433670"/>
            <a:ext cx="4229381" cy="584776"/>
          </a:xfrm>
          <a:prstGeom prst="rect">
            <a:avLst/>
          </a:prstGeom>
        </p:spPr>
        <p:txBody>
          <a:bodyPr wrap="square">
            <a:spAutoFit/>
          </a:bodyPr>
          <a:lstStyle/>
          <a:p>
            <a:r>
              <a:rPr lang="en-US" sz="1600" dirty="0" smtClean="0">
                <a:solidFill>
                  <a:srgbClr val="484E53"/>
                </a:solidFill>
                <a:latin typeface="Verdana" pitchFamily="34" charset="0"/>
                <a:ea typeface="Verdana" pitchFamily="34" charset="0"/>
                <a:cs typeface="Verdana" pitchFamily="34" charset="0"/>
              </a:rPr>
              <a:t>Incidents that were accidental exposure or by well-meaning insiders</a:t>
            </a:r>
            <a:endParaRPr lang="en-US" sz="1600" dirty="0">
              <a:latin typeface="Verdana" pitchFamily="34" charset="0"/>
              <a:ea typeface="Verdana" pitchFamily="34" charset="0"/>
              <a:cs typeface="Verdana" pitchFamily="34" charset="0"/>
            </a:endParaRPr>
          </a:p>
        </p:txBody>
      </p:sp>
      <p:sp>
        <p:nvSpPr>
          <p:cNvPr id="25" name="Rectangle 24"/>
          <p:cNvSpPr/>
          <p:nvPr/>
        </p:nvSpPr>
        <p:spPr>
          <a:xfrm>
            <a:off x="5731840" y="4331337"/>
            <a:ext cx="2839239" cy="338554"/>
          </a:xfrm>
          <a:prstGeom prst="rect">
            <a:avLst/>
          </a:prstGeom>
        </p:spPr>
        <p:txBody>
          <a:bodyPr wrap="none">
            <a:spAutoFit/>
          </a:bodyPr>
          <a:lstStyle/>
          <a:p>
            <a:r>
              <a:rPr lang="en-US" sz="1600" dirty="0" smtClean="0">
                <a:solidFill>
                  <a:srgbClr val="484E53"/>
                </a:solidFill>
                <a:latin typeface="Verdana" pitchFamily="34" charset="0"/>
                <a:ea typeface="Verdana" pitchFamily="34" charset="0"/>
                <a:cs typeface="Verdana" pitchFamily="34" charset="0"/>
              </a:rPr>
              <a:t>Incidents that were … not</a:t>
            </a:r>
            <a:endParaRPr lang="en-US" sz="1600" dirty="0">
              <a:latin typeface="Verdana" pitchFamily="34" charset="0"/>
              <a:ea typeface="Verdana" pitchFamily="34" charset="0"/>
              <a:cs typeface="Verdana" pitchFamily="34" charset="0"/>
            </a:endParaRPr>
          </a:p>
        </p:txBody>
      </p:sp>
      <p:cxnSp>
        <p:nvCxnSpPr>
          <p:cNvPr id="26" name="Straight Connector 25"/>
          <p:cNvCxnSpPr/>
          <p:nvPr/>
        </p:nvCxnSpPr>
        <p:spPr>
          <a:xfrm>
            <a:off x="3362658" y="3783535"/>
            <a:ext cx="1394624" cy="1588"/>
          </a:xfrm>
          <a:prstGeom prst="line">
            <a:avLst/>
          </a:prstGeom>
          <a:ln>
            <a:solidFill>
              <a:srgbClr val="4B4C4F"/>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794458" y="4509023"/>
            <a:ext cx="115793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3362658" y="4329749"/>
            <a:ext cx="431800" cy="17609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2122053" y="3159226"/>
            <a:ext cx="7926060" cy="1776919"/>
          </a:xfrm>
          <a:prstGeom prst="rect">
            <a:avLst/>
          </a:prstGeom>
          <a:noFill/>
          <a:ln>
            <a:solidFill>
              <a:srgbClr val="D701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itchFamily="34" charset="0"/>
              <a:ea typeface="Verdana" pitchFamily="34" charset="0"/>
              <a:cs typeface="Verdana" pitchFamily="34" charset="0"/>
            </a:endParaRPr>
          </a:p>
        </p:txBody>
      </p:sp>
      <p:sp>
        <p:nvSpPr>
          <p:cNvPr id="30" name="TextBox 29"/>
          <p:cNvSpPr txBox="1"/>
          <p:nvPr/>
        </p:nvSpPr>
        <p:spPr>
          <a:xfrm>
            <a:off x="2988126" y="5367575"/>
            <a:ext cx="1095172" cy="584775"/>
          </a:xfrm>
          <a:prstGeom prst="rect">
            <a:avLst/>
          </a:prstGeom>
          <a:noFill/>
        </p:spPr>
        <p:txBody>
          <a:bodyPr wrap="none" rtlCol="0">
            <a:spAutoFit/>
          </a:bodyPr>
          <a:lstStyle/>
          <a:p>
            <a:r>
              <a:rPr lang="en-US" sz="3200" b="1" dirty="0" smtClean="0">
                <a:solidFill>
                  <a:srgbClr val="D7012A"/>
                </a:solidFill>
                <a:latin typeface="Verdana" pitchFamily="34" charset="0"/>
                <a:ea typeface="Verdana" pitchFamily="34" charset="0"/>
                <a:cs typeface="Verdana" pitchFamily="34" charset="0"/>
              </a:rPr>
              <a:t>80</a:t>
            </a:r>
            <a:r>
              <a:rPr lang="en-US" sz="2000" b="1" dirty="0" smtClean="0">
                <a:solidFill>
                  <a:srgbClr val="D7012A"/>
                </a:solidFill>
                <a:latin typeface="Verdana" pitchFamily="34" charset="0"/>
                <a:ea typeface="Verdana" pitchFamily="34" charset="0"/>
                <a:cs typeface="Verdana" pitchFamily="34" charset="0"/>
              </a:rPr>
              <a:t>%</a:t>
            </a:r>
            <a:endParaRPr lang="en-US" sz="2000" b="1" dirty="0">
              <a:solidFill>
                <a:srgbClr val="D7012A"/>
              </a:solidFill>
              <a:latin typeface="Verdana" pitchFamily="34" charset="0"/>
              <a:ea typeface="Verdana" pitchFamily="34" charset="0"/>
              <a:cs typeface="Verdana" pitchFamily="34" charset="0"/>
            </a:endParaRPr>
          </a:p>
        </p:txBody>
      </p:sp>
      <p:sp>
        <p:nvSpPr>
          <p:cNvPr id="31" name="Rectangle 30"/>
          <p:cNvSpPr/>
          <p:nvPr/>
        </p:nvSpPr>
        <p:spPr>
          <a:xfrm>
            <a:off x="3974091" y="5543361"/>
            <a:ext cx="1739579" cy="338554"/>
          </a:xfrm>
          <a:prstGeom prst="rect">
            <a:avLst/>
          </a:prstGeom>
        </p:spPr>
        <p:txBody>
          <a:bodyPr wrap="none">
            <a:spAutoFit/>
          </a:bodyPr>
          <a:lstStyle/>
          <a:p>
            <a:pPr algn="ctr"/>
            <a:r>
              <a:rPr lang="en-US" sz="1600" dirty="0" smtClean="0">
                <a:solidFill>
                  <a:srgbClr val="484E53"/>
                </a:solidFill>
                <a:latin typeface="Verdana" pitchFamily="34" charset="0"/>
                <a:ea typeface="Verdana" pitchFamily="34" charset="0"/>
                <a:cs typeface="Verdana" pitchFamily="34" charset="0"/>
              </a:rPr>
              <a:t>Email incidents</a:t>
            </a:r>
            <a:endParaRPr lang="en-US" sz="1600" dirty="0">
              <a:latin typeface="Verdana" pitchFamily="34" charset="0"/>
              <a:ea typeface="Verdana" pitchFamily="34" charset="0"/>
              <a:cs typeface="Verdana" pitchFamily="34" charset="0"/>
            </a:endParaRPr>
          </a:p>
        </p:txBody>
      </p:sp>
      <p:pic>
        <p:nvPicPr>
          <p:cNvPr id="32" name="Picture 31" descr="icon-checklist.ai"/>
          <p:cNvPicPr>
            <a:picLocks noChangeAspect="1"/>
          </p:cNvPicPr>
          <p:nvPr/>
        </p:nvPicPr>
        <p:blipFill>
          <a:blip r:embed="rId7">
            <a:duotone>
              <a:prstClr val="black"/>
              <a:schemeClr val="tx2">
                <a:tint val="45000"/>
                <a:satMod val="400000"/>
              </a:schemeClr>
            </a:duotone>
          </a:blip>
          <a:stretch>
            <a:fillRect/>
          </a:stretch>
        </p:blipFill>
        <p:spPr>
          <a:xfrm>
            <a:off x="2000525" y="5123805"/>
            <a:ext cx="1038276" cy="1038276"/>
          </a:xfrm>
          <a:prstGeom prst="rect">
            <a:avLst/>
          </a:prstGeom>
        </p:spPr>
      </p:pic>
      <p:sp>
        <p:nvSpPr>
          <p:cNvPr id="33" name="TextBox 32"/>
          <p:cNvSpPr txBox="1"/>
          <p:nvPr/>
        </p:nvSpPr>
        <p:spPr>
          <a:xfrm>
            <a:off x="7665227" y="5342175"/>
            <a:ext cx="1095172" cy="584775"/>
          </a:xfrm>
          <a:prstGeom prst="rect">
            <a:avLst/>
          </a:prstGeom>
          <a:noFill/>
        </p:spPr>
        <p:txBody>
          <a:bodyPr wrap="none" rtlCol="0">
            <a:spAutoFit/>
          </a:bodyPr>
          <a:lstStyle/>
          <a:p>
            <a:r>
              <a:rPr lang="en-US" sz="3200" b="1" dirty="0" smtClean="0">
                <a:solidFill>
                  <a:srgbClr val="D7012A"/>
                </a:solidFill>
                <a:latin typeface="Verdana" pitchFamily="34" charset="0"/>
                <a:ea typeface="Verdana" pitchFamily="34" charset="0"/>
                <a:cs typeface="Verdana" pitchFamily="34" charset="0"/>
              </a:rPr>
              <a:t>12</a:t>
            </a:r>
            <a:r>
              <a:rPr lang="en-US" sz="2000" b="1" dirty="0" smtClean="0">
                <a:solidFill>
                  <a:srgbClr val="D7012A"/>
                </a:solidFill>
                <a:latin typeface="Verdana" pitchFamily="34" charset="0"/>
                <a:ea typeface="Verdana" pitchFamily="34" charset="0"/>
                <a:cs typeface="Verdana" pitchFamily="34" charset="0"/>
              </a:rPr>
              <a:t>%</a:t>
            </a:r>
            <a:endParaRPr lang="en-US" sz="2000" b="1" dirty="0">
              <a:solidFill>
                <a:srgbClr val="D7012A"/>
              </a:solidFill>
              <a:latin typeface="Verdana" pitchFamily="34" charset="0"/>
              <a:ea typeface="Verdana" pitchFamily="34" charset="0"/>
              <a:cs typeface="Verdana" pitchFamily="34" charset="0"/>
            </a:endParaRPr>
          </a:p>
        </p:txBody>
      </p:sp>
      <p:sp>
        <p:nvSpPr>
          <p:cNvPr id="34" name="Rectangle 33"/>
          <p:cNvSpPr/>
          <p:nvPr/>
        </p:nvSpPr>
        <p:spPr>
          <a:xfrm>
            <a:off x="8630347" y="5515626"/>
            <a:ext cx="1616749" cy="338554"/>
          </a:xfrm>
          <a:prstGeom prst="rect">
            <a:avLst/>
          </a:prstGeom>
        </p:spPr>
        <p:txBody>
          <a:bodyPr wrap="none">
            <a:spAutoFit/>
          </a:bodyPr>
          <a:lstStyle/>
          <a:p>
            <a:pPr algn="ctr"/>
            <a:r>
              <a:rPr lang="en-US" sz="1600" dirty="0" smtClean="0">
                <a:solidFill>
                  <a:srgbClr val="484E53"/>
                </a:solidFill>
                <a:latin typeface="Verdana" pitchFamily="34" charset="0"/>
                <a:ea typeface="Verdana" pitchFamily="34" charset="0"/>
                <a:cs typeface="Verdana" pitchFamily="34" charset="0"/>
              </a:rPr>
              <a:t>Web incidents</a:t>
            </a:r>
            <a:endParaRPr lang="en-US" sz="1600" dirty="0">
              <a:latin typeface="Verdana" pitchFamily="34" charset="0"/>
              <a:ea typeface="Verdana" pitchFamily="34" charset="0"/>
              <a:cs typeface="Verdana" pitchFamily="34" charset="0"/>
            </a:endParaRPr>
          </a:p>
        </p:txBody>
      </p:sp>
      <p:pic>
        <p:nvPicPr>
          <p:cNvPr id="35" name="Picture 34" descr="icon-checklist.ai"/>
          <p:cNvPicPr>
            <a:picLocks noChangeAspect="1"/>
          </p:cNvPicPr>
          <p:nvPr/>
        </p:nvPicPr>
        <p:blipFill>
          <a:blip r:embed="rId8">
            <a:duotone>
              <a:prstClr val="black"/>
              <a:schemeClr val="tx2">
                <a:tint val="45000"/>
                <a:satMod val="400000"/>
              </a:schemeClr>
            </a:duotone>
          </a:blip>
          <a:stretch>
            <a:fillRect/>
          </a:stretch>
        </p:blipFill>
        <p:spPr>
          <a:xfrm>
            <a:off x="6728551" y="5136505"/>
            <a:ext cx="1038276" cy="1038276"/>
          </a:xfrm>
          <a:prstGeom prst="rect">
            <a:avLst/>
          </a:prstGeom>
        </p:spPr>
      </p:pic>
    </p:spTree>
    <p:extLst>
      <p:ext uri="{BB962C8B-B14F-4D97-AF65-F5344CB8AC3E}">
        <p14:creationId xmlns:p14="http://schemas.microsoft.com/office/powerpoint/2010/main" val="20661592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LESSONS LEARNED: WE MUST GET BETTER AT ORGANIZATION</a:t>
            </a:r>
            <a:endParaRPr lang="en-US" sz="2800" dirty="0"/>
          </a:p>
        </p:txBody>
      </p:sp>
      <p:sp>
        <p:nvSpPr>
          <p:cNvPr id="20" name="Content Placeholder 3"/>
          <p:cNvSpPr txBox="1">
            <a:spLocks/>
          </p:cNvSpPr>
          <p:nvPr/>
        </p:nvSpPr>
        <p:spPr>
          <a:xfrm>
            <a:off x="264352" y="1359078"/>
            <a:ext cx="6437044" cy="5066002"/>
          </a:xfrm>
          <a:prstGeom prst="rect">
            <a:avLst/>
          </a:prstGeom>
        </p:spPr>
        <p:txBody>
          <a:bodyPr vert="horz" wrap="square" lIns="91440" tIns="45720" rIns="91440" bIns="45720" numCol="1"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Clr>
                <a:srgbClr val="E22837"/>
              </a:buClr>
              <a:buFont typeface="Wingdings" charset="2"/>
              <a:buChar char="§"/>
            </a:pPr>
            <a:r>
              <a:rPr lang="en-US" sz="2800" dirty="0" smtClean="0"/>
              <a:t>“To manage a host one must first assign responsibilities to the generals and their assistants and establish the strengths of ranks and files” –Sun Tzu, The Art of War</a:t>
            </a:r>
          </a:p>
          <a:p>
            <a:pPr marL="685800" lvl="1">
              <a:buClr>
                <a:srgbClr val="E22837"/>
              </a:buClr>
              <a:buFont typeface="Wingdings" charset="2"/>
              <a:buChar char="§"/>
            </a:pPr>
            <a:r>
              <a:rPr lang="en-US" sz="2400" dirty="0" smtClean="0"/>
              <a:t>We must clearly define responsibilities</a:t>
            </a:r>
          </a:p>
          <a:p>
            <a:pPr marL="685800" lvl="1">
              <a:buClr>
                <a:srgbClr val="E22837"/>
              </a:buClr>
              <a:buFont typeface="Wingdings" charset="2"/>
              <a:buChar char="§"/>
            </a:pPr>
            <a:r>
              <a:rPr lang="en-US" sz="2400" dirty="0" smtClean="0"/>
              <a:t>We must formalize and organize our risk management strategy so that time for proactive work is not consumed by “fire fighting”</a:t>
            </a:r>
          </a:p>
          <a:p>
            <a:pPr marL="685800" lvl="1">
              <a:buClr>
                <a:srgbClr val="E22837"/>
              </a:buClr>
              <a:buFont typeface="Wingdings" charset="2"/>
              <a:buChar char="§"/>
            </a:pPr>
            <a:r>
              <a:rPr lang="en-US" sz="2400" dirty="0" smtClean="0"/>
              <a:t>We must adopt frameworks and strategies that are known to work like NIST 800-53</a:t>
            </a:r>
          </a:p>
          <a:p>
            <a:pPr marL="685800" lvl="1">
              <a:buClr>
                <a:srgbClr val="E22837"/>
              </a:buClr>
              <a:buFont typeface="Wingdings" charset="2"/>
              <a:buChar char="§"/>
            </a:pPr>
            <a:r>
              <a:rPr lang="en-US" sz="2400" dirty="0" smtClean="0"/>
              <a:t>We must train and enable our people</a:t>
            </a:r>
            <a:endParaRPr lang="en-US" sz="2400" dirty="0">
              <a:latin typeface="Verdana" charset="0"/>
              <a:ea typeface="Verdana" charset="0"/>
              <a:cs typeface="Verdana" charset="0"/>
            </a:endParaRPr>
          </a:p>
        </p:txBody>
      </p:sp>
      <p:pic>
        <p:nvPicPr>
          <p:cNvPr id="6146" name="Picture 2" descr="Image result for image of company organiz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3871" y="1421981"/>
            <a:ext cx="4442373" cy="31413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22830" y="4649639"/>
            <a:ext cx="5933414" cy="1938992"/>
          </a:xfrm>
          <a:prstGeom prst="rect">
            <a:avLst/>
          </a:prstGeom>
          <a:noFill/>
        </p:spPr>
        <p:txBody>
          <a:bodyPr wrap="square" rtlCol="0">
            <a:spAutoFit/>
          </a:bodyPr>
          <a:lstStyle/>
          <a:p>
            <a:pPr marL="685800" lvl="1">
              <a:buClr>
                <a:srgbClr val="E22837"/>
              </a:buClr>
              <a:buFont typeface="Wingdings" charset="2"/>
              <a:buChar char="§"/>
            </a:pPr>
            <a:r>
              <a:rPr lang="en-US" sz="2400" dirty="0" smtClean="0">
                <a:solidFill>
                  <a:srgbClr val="4B4C4F"/>
                </a:solidFill>
              </a:rPr>
              <a:t> We </a:t>
            </a:r>
            <a:r>
              <a:rPr lang="en-US" sz="2400" dirty="0">
                <a:solidFill>
                  <a:srgbClr val="4B4C4F"/>
                </a:solidFill>
              </a:rPr>
              <a:t>must “bake” security into our development and innovation processes</a:t>
            </a:r>
          </a:p>
          <a:p>
            <a:pPr marL="685800" lvl="1">
              <a:buClr>
                <a:srgbClr val="E22837"/>
              </a:buClr>
              <a:buFont typeface="Wingdings" charset="2"/>
              <a:buChar char="§"/>
            </a:pPr>
            <a:r>
              <a:rPr lang="en-US" sz="2400" dirty="0" smtClean="0">
                <a:solidFill>
                  <a:srgbClr val="4B4C4F"/>
                </a:solidFill>
              </a:rPr>
              <a:t> We </a:t>
            </a:r>
            <a:r>
              <a:rPr lang="en-US" sz="2400" dirty="0">
                <a:solidFill>
                  <a:srgbClr val="4B4C4F"/>
                </a:solidFill>
              </a:rPr>
              <a:t>must do all this without irritating all our </a:t>
            </a:r>
            <a:r>
              <a:rPr lang="en-US" sz="2400" dirty="0" smtClean="0">
                <a:solidFill>
                  <a:srgbClr val="4B4C4F"/>
                </a:solidFill>
              </a:rPr>
              <a:t>users or ruining ourselves financially</a:t>
            </a:r>
            <a:endParaRPr lang="en-US" sz="2400" dirty="0"/>
          </a:p>
        </p:txBody>
      </p:sp>
    </p:spTree>
    <p:extLst>
      <p:ext uri="{BB962C8B-B14F-4D97-AF65-F5344CB8AC3E}">
        <p14:creationId xmlns:p14="http://schemas.microsoft.com/office/powerpoint/2010/main" val="42035344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odystr\Desktop\Security Diagr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2264" y="1292514"/>
            <a:ext cx="7638802" cy="50123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2000" dirty="0" smtClean="0"/>
              <a:t>AND RECOGNIZE THAT SECURITY IS NOT A BATTLE YOU CAN EVER “WIN” BUT AN ONGOING </a:t>
            </a:r>
            <a:r>
              <a:rPr lang="en-US" sz="2000" dirty="0" smtClean="0"/>
              <a:t>PROCESS TO LIVE WITH FOREVER</a:t>
            </a:r>
            <a:endParaRPr lang="en-US" sz="2000" dirty="0"/>
          </a:p>
        </p:txBody>
      </p:sp>
      <p:sp>
        <p:nvSpPr>
          <p:cNvPr id="4" name="Rectangle 3"/>
          <p:cNvSpPr/>
          <p:nvPr/>
        </p:nvSpPr>
        <p:spPr>
          <a:xfrm>
            <a:off x="5467772" y="2286873"/>
            <a:ext cx="1106393" cy="338554"/>
          </a:xfrm>
          <a:prstGeom prst="rect">
            <a:avLst/>
          </a:prstGeom>
        </p:spPr>
        <p:txBody>
          <a:bodyPr wrap="none">
            <a:spAutoFit/>
          </a:bodyPr>
          <a:lstStyle/>
          <a:p>
            <a:pPr algn="ctr"/>
            <a:r>
              <a:rPr lang="en-US" sz="1600" b="1" dirty="0" smtClean="0">
                <a:solidFill>
                  <a:srgbClr val="CF202E"/>
                </a:solidFill>
                <a:latin typeface="Verdana" charset="0"/>
                <a:ea typeface="Verdana" charset="0"/>
                <a:cs typeface="Verdana" charset="0"/>
              </a:rPr>
              <a:t>Identify</a:t>
            </a:r>
            <a:endParaRPr lang="en-US" sz="1400" dirty="0"/>
          </a:p>
        </p:txBody>
      </p:sp>
      <p:sp>
        <p:nvSpPr>
          <p:cNvPr id="29" name="Rectangle 28"/>
          <p:cNvSpPr/>
          <p:nvPr/>
        </p:nvSpPr>
        <p:spPr>
          <a:xfrm>
            <a:off x="3066759" y="4457853"/>
            <a:ext cx="1178528" cy="584775"/>
          </a:xfrm>
          <a:prstGeom prst="rect">
            <a:avLst/>
          </a:prstGeom>
        </p:spPr>
        <p:txBody>
          <a:bodyPr wrap="none">
            <a:spAutoFit/>
          </a:bodyPr>
          <a:lstStyle/>
          <a:p>
            <a:pPr algn="ctr"/>
            <a:r>
              <a:rPr lang="en-US" sz="1600" b="1" dirty="0" smtClean="0">
                <a:solidFill>
                  <a:srgbClr val="CF202E"/>
                </a:solidFill>
                <a:latin typeface="Verdana" charset="0"/>
                <a:ea typeface="Verdana" charset="0"/>
                <a:cs typeface="Verdana" charset="0"/>
              </a:rPr>
              <a:t>Respond</a:t>
            </a:r>
          </a:p>
          <a:p>
            <a:pPr algn="ctr"/>
            <a:r>
              <a:rPr lang="en-US" sz="1600" b="1" dirty="0" smtClean="0">
                <a:solidFill>
                  <a:srgbClr val="CF202E"/>
                </a:solidFill>
                <a:latin typeface="Verdana" charset="0"/>
                <a:ea typeface="Verdana" charset="0"/>
                <a:cs typeface="Verdana" charset="0"/>
              </a:rPr>
              <a:t>Recover</a:t>
            </a:r>
            <a:endParaRPr lang="en-US" sz="1400" dirty="0"/>
          </a:p>
        </p:txBody>
      </p:sp>
      <p:sp>
        <p:nvSpPr>
          <p:cNvPr id="30" name="Rectangle 29"/>
          <p:cNvSpPr/>
          <p:nvPr/>
        </p:nvSpPr>
        <p:spPr>
          <a:xfrm>
            <a:off x="7841571" y="4457852"/>
            <a:ext cx="1021433" cy="584775"/>
          </a:xfrm>
          <a:prstGeom prst="rect">
            <a:avLst/>
          </a:prstGeom>
        </p:spPr>
        <p:txBody>
          <a:bodyPr wrap="none">
            <a:spAutoFit/>
          </a:bodyPr>
          <a:lstStyle/>
          <a:p>
            <a:pPr algn="ctr"/>
            <a:r>
              <a:rPr lang="en-US" sz="1600" b="1" dirty="0" smtClean="0">
                <a:solidFill>
                  <a:srgbClr val="CF202E"/>
                </a:solidFill>
                <a:latin typeface="Verdana" charset="0"/>
                <a:ea typeface="Verdana" charset="0"/>
                <a:cs typeface="Verdana" charset="0"/>
              </a:rPr>
              <a:t>Protect</a:t>
            </a:r>
          </a:p>
          <a:p>
            <a:pPr algn="ctr"/>
            <a:r>
              <a:rPr lang="en-US" sz="1600" b="1" dirty="0" smtClean="0">
                <a:solidFill>
                  <a:srgbClr val="CF202E"/>
                </a:solidFill>
                <a:latin typeface="Verdana" charset="0"/>
                <a:ea typeface="Verdana" charset="0"/>
                <a:cs typeface="Verdana" charset="0"/>
              </a:rPr>
              <a:t>Detect</a:t>
            </a:r>
            <a:endParaRPr lang="en-US" sz="1400" dirty="0"/>
          </a:p>
        </p:txBody>
      </p:sp>
      <p:sp>
        <p:nvSpPr>
          <p:cNvPr id="31" name="Rectangle 30"/>
          <p:cNvSpPr/>
          <p:nvPr/>
        </p:nvSpPr>
        <p:spPr>
          <a:xfrm>
            <a:off x="5016534" y="4384011"/>
            <a:ext cx="1015021" cy="276999"/>
          </a:xfrm>
          <a:prstGeom prst="rect">
            <a:avLst/>
          </a:prstGeom>
        </p:spPr>
        <p:txBody>
          <a:bodyPr wrap="none">
            <a:spAutoFit/>
          </a:bodyPr>
          <a:lstStyle/>
          <a:p>
            <a:pPr algn="ctr"/>
            <a:r>
              <a:rPr lang="en-US" sz="1200" b="1" dirty="0" smtClean="0">
                <a:solidFill>
                  <a:srgbClr val="CF202E"/>
                </a:solidFill>
                <a:latin typeface="Verdana" charset="0"/>
                <a:ea typeface="Verdana" charset="0"/>
                <a:cs typeface="Verdana" charset="0"/>
              </a:rPr>
              <a:t>Networks</a:t>
            </a:r>
            <a:endParaRPr lang="en-US" sz="1100" dirty="0"/>
          </a:p>
        </p:txBody>
      </p:sp>
      <p:sp>
        <p:nvSpPr>
          <p:cNvPr id="32" name="Rectangle 31"/>
          <p:cNvSpPr/>
          <p:nvPr/>
        </p:nvSpPr>
        <p:spPr>
          <a:xfrm>
            <a:off x="6352825" y="4381663"/>
            <a:ext cx="588624" cy="276999"/>
          </a:xfrm>
          <a:prstGeom prst="rect">
            <a:avLst/>
          </a:prstGeom>
        </p:spPr>
        <p:txBody>
          <a:bodyPr wrap="none">
            <a:spAutoFit/>
          </a:bodyPr>
          <a:lstStyle/>
          <a:p>
            <a:pPr algn="ctr"/>
            <a:r>
              <a:rPr lang="en-US" sz="1200" b="1" dirty="0" smtClean="0">
                <a:solidFill>
                  <a:srgbClr val="CF202E"/>
                </a:solidFill>
                <a:latin typeface="Verdana" charset="0"/>
                <a:ea typeface="Verdana" charset="0"/>
                <a:cs typeface="Verdana" charset="0"/>
              </a:rPr>
              <a:t>Data</a:t>
            </a:r>
            <a:endParaRPr lang="en-US" sz="1100" dirty="0"/>
          </a:p>
        </p:txBody>
      </p:sp>
      <p:sp>
        <p:nvSpPr>
          <p:cNvPr id="33" name="Rectangle 32"/>
          <p:cNvSpPr/>
          <p:nvPr/>
        </p:nvSpPr>
        <p:spPr>
          <a:xfrm>
            <a:off x="5651485" y="5265584"/>
            <a:ext cx="851515" cy="276999"/>
          </a:xfrm>
          <a:prstGeom prst="rect">
            <a:avLst/>
          </a:prstGeom>
        </p:spPr>
        <p:txBody>
          <a:bodyPr wrap="none">
            <a:spAutoFit/>
          </a:bodyPr>
          <a:lstStyle/>
          <a:p>
            <a:pPr algn="ctr"/>
            <a:r>
              <a:rPr lang="en-US" sz="1200" b="1" dirty="0" smtClean="0">
                <a:solidFill>
                  <a:srgbClr val="CF202E"/>
                </a:solidFill>
                <a:latin typeface="Verdana" charset="0"/>
                <a:ea typeface="Verdana" charset="0"/>
                <a:cs typeface="Verdana" charset="0"/>
              </a:rPr>
              <a:t>Devices</a:t>
            </a:r>
            <a:endParaRPr lang="en-US" sz="1100" dirty="0"/>
          </a:p>
        </p:txBody>
      </p:sp>
    </p:spTree>
    <p:extLst>
      <p:ext uri="{BB962C8B-B14F-4D97-AF65-F5344CB8AC3E}">
        <p14:creationId xmlns:p14="http://schemas.microsoft.com/office/powerpoint/2010/main" val="41503032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271221" y="1399560"/>
            <a:ext cx="7371237" cy="462141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z="2800" dirty="0"/>
              <a:t>LESSONS </a:t>
            </a:r>
            <a:r>
              <a:rPr lang="en-US" sz="2800" dirty="0" smtClean="0"/>
              <a:t>LEARNED: SEGMENTATION</a:t>
            </a:r>
            <a:endParaRPr lang="en-US" sz="2800" dirty="0"/>
          </a:p>
        </p:txBody>
      </p:sp>
      <p:sp>
        <p:nvSpPr>
          <p:cNvPr id="3" name="Content Placeholder 3"/>
          <p:cNvSpPr txBox="1">
            <a:spLocks/>
          </p:cNvSpPr>
          <p:nvPr/>
        </p:nvSpPr>
        <p:spPr>
          <a:xfrm>
            <a:off x="421341" y="1422635"/>
            <a:ext cx="6823522" cy="4395049"/>
          </a:xfrm>
          <a:prstGeom prst="rect">
            <a:avLst/>
          </a:prstGeom>
        </p:spPr>
        <p:txBody>
          <a:bodyPr vert="horz" wrap="square" lIns="91440" tIns="45720" rIns="91440" bIns="45720" numCol="1"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22837"/>
              </a:buClr>
              <a:buNone/>
            </a:pPr>
            <a:r>
              <a:rPr lang="en-US" sz="2000" b="1" dirty="0" smtClean="0">
                <a:solidFill>
                  <a:srgbClr val="D0202F"/>
                </a:solidFill>
                <a:latin typeface="Verdana" charset="0"/>
                <a:ea typeface="Verdana" charset="0"/>
                <a:cs typeface="Verdana" charset="0"/>
              </a:rPr>
              <a:t>BREAK YOUR SYSTEMS INTO DISCRETE “CHUNKS” THAT CAN ONLY </a:t>
            </a:r>
            <a:r>
              <a:rPr lang="en-US" sz="2000" b="1" dirty="0" smtClean="0">
                <a:solidFill>
                  <a:srgbClr val="D0202F"/>
                </a:solidFill>
                <a:latin typeface="Verdana" charset="0"/>
                <a:ea typeface="Verdana" charset="0"/>
                <a:cs typeface="Verdana" charset="0"/>
              </a:rPr>
              <a:t>FUNCTION BASED </a:t>
            </a:r>
            <a:r>
              <a:rPr lang="en-US" sz="2000" b="1" dirty="0" smtClean="0">
                <a:solidFill>
                  <a:srgbClr val="D0202F"/>
                </a:solidFill>
                <a:latin typeface="Verdana" charset="0"/>
                <a:ea typeface="Verdana" charset="0"/>
                <a:cs typeface="Verdana" charset="0"/>
              </a:rPr>
              <a:t>ON BUSINESS NEED</a:t>
            </a:r>
          </a:p>
          <a:p>
            <a:pPr marL="285750" indent="-285750">
              <a:buClr>
                <a:srgbClr val="E22837"/>
              </a:buClr>
              <a:buFont typeface="Wingdings" charset="2"/>
              <a:buChar char="§"/>
            </a:pPr>
            <a:r>
              <a:rPr lang="en-US" sz="1800" dirty="0" smtClean="0">
                <a:latin typeface="Verdana" charset="0"/>
                <a:ea typeface="Verdana" charset="0"/>
                <a:cs typeface="Verdana" charset="0"/>
              </a:rPr>
              <a:t>“</a:t>
            </a:r>
            <a:r>
              <a:rPr lang="en-US" sz="1800" dirty="0" smtClean="0">
                <a:latin typeface="Verdana" charset="0"/>
                <a:ea typeface="Verdana" charset="0"/>
                <a:cs typeface="Verdana" charset="0"/>
              </a:rPr>
              <a:t>When one man defends a narrow mountain defile which is like a sheep’s intestines or the door of a dog-house he can withstand one thousand” –Sun Tzu, The Art of War</a:t>
            </a:r>
          </a:p>
          <a:p>
            <a:pPr marL="685800" lvl="1">
              <a:buClr>
                <a:srgbClr val="E22837"/>
              </a:buClr>
              <a:buFont typeface="Wingdings" charset="2"/>
              <a:buChar char="§"/>
            </a:pPr>
            <a:r>
              <a:rPr lang="en-US" sz="1600" b="1" dirty="0" smtClean="0">
                <a:latin typeface="Verdana" charset="0"/>
                <a:ea typeface="Verdana" charset="0"/>
                <a:cs typeface="Verdana" charset="0"/>
              </a:rPr>
              <a:t>Network segmentation – allow only that which </a:t>
            </a:r>
            <a:r>
              <a:rPr lang="en-US" sz="1600" b="1" u="sng" dirty="0" smtClean="0">
                <a:latin typeface="Verdana" charset="0"/>
                <a:ea typeface="Verdana" charset="0"/>
                <a:cs typeface="Verdana" charset="0"/>
              </a:rPr>
              <a:t>must</a:t>
            </a:r>
            <a:r>
              <a:rPr lang="en-US" sz="1600" b="1" dirty="0" smtClean="0">
                <a:latin typeface="Verdana" charset="0"/>
                <a:ea typeface="Verdana" charset="0"/>
                <a:cs typeface="Verdana" charset="0"/>
              </a:rPr>
              <a:t> talk </a:t>
            </a:r>
            <a:r>
              <a:rPr lang="en-US" sz="1600" b="1" u="sng" dirty="0" smtClean="0">
                <a:latin typeface="Verdana" charset="0"/>
                <a:ea typeface="Verdana" charset="0"/>
                <a:cs typeface="Verdana" charset="0"/>
              </a:rPr>
              <a:t>to</a:t>
            </a:r>
            <a:r>
              <a:rPr lang="en-US" sz="1600" b="1" dirty="0" smtClean="0">
                <a:latin typeface="Verdana" charset="0"/>
                <a:ea typeface="Verdana" charset="0"/>
                <a:cs typeface="Verdana" charset="0"/>
              </a:rPr>
              <a:t> talk.</a:t>
            </a:r>
          </a:p>
          <a:p>
            <a:pPr marL="685800" lvl="1">
              <a:buClr>
                <a:srgbClr val="E22837"/>
              </a:buClr>
              <a:buFont typeface="Wingdings" charset="2"/>
              <a:buChar char="§"/>
            </a:pPr>
            <a:r>
              <a:rPr lang="en-US" sz="1600" b="1" dirty="0" smtClean="0">
                <a:latin typeface="Verdana" charset="0"/>
                <a:ea typeface="Verdana" charset="0"/>
                <a:cs typeface="Verdana" charset="0"/>
              </a:rPr>
              <a:t>Passwords – never re-use passwords on multiple systems, including local admin accounts</a:t>
            </a:r>
          </a:p>
          <a:p>
            <a:pPr marL="685800" lvl="1">
              <a:buClr>
                <a:srgbClr val="E22837"/>
              </a:buClr>
              <a:buFont typeface="Wingdings" charset="2"/>
              <a:buChar char="§"/>
            </a:pPr>
            <a:r>
              <a:rPr lang="en-US" sz="1600" b="1" dirty="0" smtClean="0">
                <a:latin typeface="Verdana" charset="0"/>
                <a:ea typeface="Verdana" charset="0"/>
                <a:cs typeface="Verdana" charset="0"/>
              </a:rPr>
              <a:t>Access rights – provide the least amount of rights possible to do the </a:t>
            </a:r>
            <a:r>
              <a:rPr lang="en-US" sz="1600" b="1" dirty="0" smtClean="0">
                <a:latin typeface="Verdana" charset="0"/>
                <a:ea typeface="Verdana" charset="0"/>
                <a:cs typeface="Verdana" charset="0"/>
              </a:rPr>
              <a:t>job</a:t>
            </a:r>
          </a:p>
          <a:p>
            <a:pPr marL="685800" lvl="1">
              <a:buClr>
                <a:srgbClr val="E22837"/>
              </a:buClr>
              <a:buFont typeface="Wingdings" charset="2"/>
              <a:buChar char="§"/>
            </a:pPr>
            <a:r>
              <a:rPr lang="en-US" sz="1600" b="1" dirty="0" smtClean="0">
                <a:latin typeface="Verdana" charset="0"/>
                <a:ea typeface="Verdana" charset="0"/>
                <a:cs typeface="Verdana" charset="0"/>
              </a:rPr>
              <a:t>Work environment – remote work environment</a:t>
            </a:r>
            <a:endParaRPr lang="en-US" sz="1600" b="1" dirty="0" smtClean="0">
              <a:latin typeface="Verdana" charset="0"/>
              <a:ea typeface="Verdana" charset="0"/>
              <a:cs typeface="Verdana" charset="0"/>
            </a:endParaRPr>
          </a:p>
          <a:p>
            <a:pPr marL="685800" lvl="1">
              <a:buClr>
                <a:srgbClr val="E22837"/>
              </a:buClr>
              <a:buFont typeface="Wingdings" charset="2"/>
              <a:buChar char="§"/>
            </a:pPr>
            <a:r>
              <a:rPr lang="en-US" sz="1600" b="1" dirty="0" smtClean="0">
                <a:latin typeface="Verdana" charset="0"/>
                <a:ea typeface="Verdana" charset="0"/>
                <a:cs typeface="Verdana" charset="0"/>
              </a:rPr>
              <a:t>Regularly verify that it is working</a:t>
            </a:r>
            <a:endParaRPr lang="en-US" sz="1600" b="1" dirty="0">
              <a:latin typeface="Verdana" charset="0"/>
              <a:ea typeface="Verdana" charset="0"/>
              <a:cs typeface="Verdana" charset="0"/>
            </a:endParaRPr>
          </a:p>
        </p:txBody>
      </p:sp>
      <p:sp>
        <p:nvSpPr>
          <p:cNvPr id="5" name="Triangle 4"/>
          <p:cNvSpPr/>
          <p:nvPr/>
        </p:nvSpPr>
        <p:spPr>
          <a:xfrm rot="16200000">
            <a:off x="7935751" y="1967997"/>
            <a:ext cx="4030258" cy="3905593"/>
          </a:xfrm>
          <a:prstGeom prst="triangle">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7920107" y="1744394"/>
            <a:ext cx="4185004" cy="4185004"/>
          </a:xfrm>
          <a:prstGeom prst="rect">
            <a:avLst/>
          </a:prstGeom>
        </p:spPr>
      </p:pic>
    </p:spTree>
    <p:extLst>
      <p:ext uri="{BB962C8B-B14F-4D97-AF65-F5344CB8AC3E}">
        <p14:creationId xmlns:p14="http://schemas.microsoft.com/office/powerpoint/2010/main" val="17055412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odystr\Desktop\PPT Overlap Image.pn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87070" y="2096055"/>
            <a:ext cx="4186527" cy="41865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2800" dirty="0" smtClean="0"/>
              <a:t>MY GOAL TODAY</a:t>
            </a:r>
            <a:endParaRPr lang="en-US" sz="2800" dirty="0"/>
          </a:p>
        </p:txBody>
      </p:sp>
      <p:sp>
        <p:nvSpPr>
          <p:cNvPr id="20" name="Content Placeholder 3"/>
          <p:cNvSpPr txBox="1">
            <a:spLocks/>
          </p:cNvSpPr>
          <p:nvPr/>
        </p:nvSpPr>
        <p:spPr>
          <a:xfrm>
            <a:off x="347698" y="1691396"/>
            <a:ext cx="6437044" cy="4228850"/>
          </a:xfrm>
          <a:prstGeom prst="rect">
            <a:avLst/>
          </a:prstGeom>
        </p:spPr>
        <p:txBody>
          <a:bodyPr vert="horz" wrap="square" lIns="91440" tIns="45720" rIns="91440" bIns="45720" numCol="1"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Clr>
                <a:srgbClr val="E22837"/>
              </a:buClr>
              <a:buFont typeface="Wingdings" charset="2"/>
              <a:buChar char="§"/>
            </a:pPr>
            <a:r>
              <a:rPr lang="en-US" sz="2800" dirty="0" smtClean="0"/>
              <a:t>Frame information security in a modern context (with ancient sources)</a:t>
            </a:r>
          </a:p>
          <a:p>
            <a:pPr marL="285750" indent="-285750">
              <a:buClr>
                <a:srgbClr val="E22837"/>
              </a:buClr>
              <a:buFont typeface="Wingdings" charset="2"/>
              <a:buChar char="§"/>
            </a:pPr>
            <a:r>
              <a:rPr lang="en-US" sz="2800" dirty="0" smtClean="0"/>
              <a:t>Share experience from two decade of hands-on work</a:t>
            </a:r>
          </a:p>
          <a:p>
            <a:pPr marL="285750" indent="-285750">
              <a:buClr>
                <a:srgbClr val="E22837"/>
              </a:buClr>
              <a:buFont typeface="Wingdings" charset="2"/>
              <a:buChar char="§"/>
            </a:pPr>
            <a:r>
              <a:rPr lang="en-US" sz="2800" dirty="0" smtClean="0"/>
              <a:t>Share </a:t>
            </a:r>
            <a:r>
              <a:rPr lang="en-US" sz="2800" dirty="0"/>
              <a:t>learning from </a:t>
            </a:r>
            <a:r>
              <a:rPr lang="en-US" sz="2800" dirty="0" smtClean="0"/>
              <a:t>CDW’s 4000</a:t>
            </a:r>
            <a:r>
              <a:rPr lang="en-US" sz="2800" dirty="0"/>
              <a:t>+ security assessments</a:t>
            </a:r>
          </a:p>
          <a:p>
            <a:pPr marL="285750" indent="-285750">
              <a:buClr>
                <a:srgbClr val="E22837"/>
              </a:buClr>
              <a:buFont typeface="Wingdings" charset="2"/>
              <a:buChar char="§"/>
            </a:pPr>
            <a:r>
              <a:rPr lang="en-US" sz="2800" dirty="0"/>
              <a:t>Provide tactical and strategic guidance to step towards truly adaptive </a:t>
            </a:r>
            <a:r>
              <a:rPr lang="en-US" sz="2800" dirty="0" smtClean="0"/>
              <a:t>security</a:t>
            </a:r>
            <a:r>
              <a:rPr lang="en-US" sz="2800" dirty="0">
                <a:latin typeface="Verdana" charset="0"/>
                <a:ea typeface="Verdana" charset="0"/>
                <a:cs typeface="Verdana" charset="0"/>
              </a:rPr>
              <a:t/>
            </a:r>
            <a:br>
              <a:rPr lang="en-US" sz="2800" dirty="0">
                <a:latin typeface="Verdana" charset="0"/>
                <a:ea typeface="Verdana" charset="0"/>
                <a:cs typeface="Verdana" charset="0"/>
              </a:rPr>
            </a:br>
            <a:r>
              <a:rPr lang="en-US" sz="2800" dirty="0">
                <a:latin typeface="Verdana" charset="0"/>
                <a:ea typeface="Verdana" charset="0"/>
                <a:cs typeface="Verdana" charset="0"/>
              </a:rPr>
              <a:t> </a:t>
            </a:r>
          </a:p>
        </p:txBody>
      </p:sp>
      <p:sp>
        <p:nvSpPr>
          <p:cNvPr id="22" name="TextBox 21"/>
          <p:cNvSpPr txBox="1"/>
          <p:nvPr/>
        </p:nvSpPr>
        <p:spPr>
          <a:xfrm>
            <a:off x="7841879" y="1691396"/>
            <a:ext cx="2962096" cy="369332"/>
          </a:xfrm>
          <a:prstGeom prst="rect">
            <a:avLst/>
          </a:prstGeom>
          <a:noFill/>
        </p:spPr>
        <p:txBody>
          <a:bodyPr wrap="square" rtlCol="0">
            <a:spAutoFit/>
          </a:bodyPr>
          <a:lstStyle/>
          <a:p>
            <a:pPr algn="ctr"/>
            <a:r>
              <a:rPr lang="en-US" b="1" dirty="0">
                <a:solidFill>
                  <a:srgbClr val="D0202F"/>
                </a:solidFill>
                <a:latin typeface="Verdana" panose="020B0604030504040204" pitchFamily="34" charset="0"/>
                <a:ea typeface="Verdana" panose="020B0604030504040204" pitchFamily="34" charset="0"/>
                <a:cs typeface="Verdana" panose="020B0604030504040204" pitchFamily="34" charset="0"/>
              </a:rPr>
              <a:t>Balancing</a:t>
            </a:r>
            <a:r>
              <a:rPr lang="en-US" sz="1600" b="1" dirty="0" smtClean="0">
                <a:solidFill>
                  <a:schemeClr val="tx1">
                    <a:lumMod val="65000"/>
                    <a:lumOff val="35000"/>
                  </a:schemeClr>
                </a:solidFill>
                <a:latin typeface="Verdana" pitchFamily="34" charset="0"/>
                <a:ea typeface="Verdana" pitchFamily="34" charset="0"/>
                <a:cs typeface="Verdana" pitchFamily="34" charset="0"/>
              </a:rPr>
              <a:t> </a:t>
            </a:r>
            <a:r>
              <a:rPr lang="en-US" b="1" dirty="0">
                <a:solidFill>
                  <a:srgbClr val="D0202F"/>
                </a:solidFill>
                <a:latin typeface="Verdana" panose="020B0604030504040204" pitchFamily="34" charset="0"/>
                <a:ea typeface="Verdana" panose="020B0604030504040204" pitchFamily="34" charset="0"/>
                <a:cs typeface="Verdana" panose="020B0604030504040204" pitchFamily="34" charset="0"/>
              </a:rPr>
              <a:t>IT</a:t>
            </a:r>
            <a:r>
              <a:rPr lang="en-US" sz="1600" b="1" dirty="0" smtClean="0">
                <a:solidFill>
                  <a:schemeClr val="tx1">
                    <a:lumMod val="65000"/>
                    <a:lumOff val="35000"/>
                  </a:schemeClr>
                </a:solidFill>
                <a:latin typeface="Verdana" pitchFamily="34" charset="0"/>
                <a:ea typeface="Verdana" pitchFamily="34" charset="0"/>
                <a:cs typeface="Verdana" pitchFamily="34" charset="0"/>
              </a:rPr>
              <a:t> </a:t>
            </a:r>
            <a:r>
              <a:rPr lang="en-US" b="1" dirty="0">
                <a:solidFill>
                  <a:srgbClr val="D0202F"/>
                </a:solidFill>
                <a:latin typeface="Verdana" panose="020B0604030504040204" pitchFamily="34" charset="0"/>
                <a:ea typeface="Verdana" panose="020B0604030504040204" pitchFamily="34" charset="0"/>
                <a:cs typeface="Verdana" panose="020B0604030504040204" pitchFamily="34" charset="0"/>
              </a:rPr>
              <a:t>Security</a:t>
            </a:r>
          </a:p>
        </p:txBody>
      </p:sp>
    </p:spTree>
    <p:extLst>
      <p:ext uri="{BB962C8B-B14F-4D97-AF65-F5344CB8AC3E}">
        <p14:creationId xmlns:p14="http://schemas.microsoft.com/office/powerpoint/2010/main" val="39104306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271221" y="1399560"/>
            <a:ext cx="6836945" cy="23940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z="2800" dirty="0"/>
              <a:t>LESSONS </a:t>
            </a:r>
            <a:r>
              <a:rPr lang="en-US" sz="2800" dirty="0" smtClean="0"/>
              <a:t>LEARNED: SEGMENTATION</a:t>
            </a:r>
            <a:endParaRPr lang="en-US" sz="2800" dirty="0"/>
          </a:p>
        </p:txBody>
      </p:sp>
      <p:sp>
        <p:nvSpPr>
          <p:cNvPr id="3" name="Content Placeholder 3"/>
          <p:cNvSpPr txBox="1">
            <a:spLocks/>
          </p:cNvSpPr>
          <p:nvPr/>
        </p:nvSpPr>
        <p:spPr>
          <a:xfrm>
            <a:off x="421341" y="1422635"/>
            <a:ext cx="6823522" cy="1957459"/>
          </a:xfrm>
          <a:prstGeom prst="rect">
            <a:avLst/>
          </a:prstGeom>
        </p:spPr>
        <p:txBody>
          <a:bodyPr vert="horz" wrap="square" lIns="91440" tIns="45720" rIns="91440" bIns="45720" numCol="1"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22837"/>
              </a:buClr>
              <a:buNone/>
            </a:pPr>
            <a:r>
              <a:rPr lang="en-US" sz="2000" b="1" dirty="0" smtClean="0">
                <a:solidFill>
                  <a:srgbClr val="D0202F"/>
                </a:solidFill>
                <a:latin typeface="Verdana" charset="0"/>
                <a:ea typeface="Verdana" charset="0"/>
                <a:cs typeface="Verdana" charset="0"/>
              </a:rPr>
              <a:t>THE ABILITY TO “TALK” AND AUTHENTICATE BETWEEN SYSTEMS IS THE MAIN WAY SOPHISTICATED ATTACKERS “WIN”</a:t>
            </a:r>
            <a:endParaRPr lang="en-US" sz="2000" b="1" dirty="0" smtClean="0">
              <a:solidFill>
                <a:srgbClr val="D0202F"/>
              </a:solidFill>
              <a:latin typeface="Verdana" charset="0"/>
              <a:ea typeface="Verdana" charset="0"/>
              <a:cs typeface="Verdana" charset="0"/>
            </a:endParaRPr>
          </a:p>
          <a:p>
            <a:pPr marL="285750" indent="-285750">
              <a:buClr>
                <a:srgbClr val="E22837"/>
              </a:buClr>
              <a:buFont typeface="Wingdings" charset="2"/>
              <a:buChar char="§"/>
            </a:pPr>
            <a:r>
              <a:rPr lang="en-US" sz="1800" dirty="0" smtClean="0">
                <a:latin typeface="Verdana" charset="0"/>
                <a:ea typeface="Verdana" charset="0"/>
                <a:cs typeface="Verdana" charset="0"/>
              </a:rPr>
              <a:t>Most of the time we get administrator access on hardware and software that is working as intended</a:t>
            </a:r>
          </a:p>
          <a:p>
            <a:pPr marL="285750" indent="-285750">
              <a:buClr>
                <a:srgbClr val="E22837"/>
              </a:buClr>
              <a:buFont typeface="Wingdings" charset="2"/>
              <a:buChar char="§"/>
            </a:pPr>
            <a:r>
              <a:rPr lang="en-US" sz="1800" dirty="0" smtClean="0">
                <a:latin typeface="Verdana" charset="0"/>
                <a:ea typeface="Verdana" charset="0"/>
                <a:cs typeface="Verdana" charset="0"/>
              </a:rPr>
              <a:t>This is done through “pivoting” and credential re-use</a:t>
            </a:r>
            <a:endParaRPr lang="en-US" sz="1600" dirty="0">
              <a:latin typeface="Verdana" charset="0"/>
              <a:ea typeface="Verdana" charset="0"/>
              <a:cs typeface="Verdana" charset="0"/>
            </a:endParaRPr>
          </a:p>
        </p:txBody>
      </p:sp>
      <p:sp>
        <p:nvSpPr>
          <p:cNvPr id="5" name="Triangle 4"/>
          <p:cNvSpPr/>
          <p:nvPr/>
        </p:nvSpPr>
        <p:spPr>
          <a:xfrm rot="16200000">
            <a:off x="7935751" y="1967997"/>
            <a:ext cx="4030258" cy="3905593"/>
          </a:xfrm>
          <a:prstGeom prst="triangle">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6385" y="1534783"/>
            <a:ext cx="4156075"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703" y="3793592"/>
            <a:ext cx="4465637" cy="2205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9122" y="4376205"/>
            <a:ext cx="6429375" cy="1039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11175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271221" y="1399560"/>
            <a:ext cx="7371237" cy="462141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z="2800" dirty="0"/>
              <a:t>LESSONS </a:t>
            </a:r>
            <a:r>
              <a:rPr lang="en-US" sz="2800" dirty="0" smtClean="0"/>
              <a:t>LEARNED: VISIBILITY</a:t>
            </a:r>
            <a:endParaRPr lang="en-US" sz="2800" dirty="0"/>
          </a:p>
        </p:txBody>
      </p:sp>
      <p:sp>
        <p:nvSpPr>
          <p:cNvPr id="3" name="Content Placeholder 3"/>
          <p:cNvSpPr txBox="1">
            <a:spLocks/>
          </p:cNvSpPr>
          <p:nvPr/>
        </p:nvSpPr>
        <p:spPr>
          <a:xfrm>
            <a:off x="421340" y="1422635"/>
            <a:ext cx="7221118" cy="4684359"/>
          </a:xfrm>
          <a:prstGeom prst="rect">
            <a:avLst/>
          </a:prstGeom>
        </p:spPr>
        <p:txBody>
          <a:bodyPr vert="horz" wrap="square" lIns="91440" tIns="45720" rIns="91440" bIns="45720" numCol="1"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22837"/>
              </a:buClr>
              <a:buNone/>
            </a:pPr>
            <a:r>
              <a:rPr lang="en-US" sz="2400" b="1" dirty="0" smtClean="0">
                <a:solidFill>
                  <a:srgbClr val="D0202F"/>
                </a:solidFill>
                <a:latin typeface="Verdana" charset="0"/>
                <a:ea typeface="Verdana" charset="0"/>
                <a:cs typeface="Verdana" charset="0"/>
              </a:rPr>
              <a:t>Monitor Your </a:t>
            </a:r>
            <a:r>
              <a:rPr lang="en-US" sz="2400" b="1" dirty="0" smtClean="0">
                <a:solidFill>
                  <a:srgbClr val="D0202F"/>
                </a:solidFill>
                <a:latin typeface="Verdana" charset="0"/>
                <a:ea typeface="Verdana" charset="0"/>
                <a:cs typeface="Verdana" charset="0"/>
              </a:rPr>
              <a:t>Systems, Respond, Improve</a:t>
            </a:r>
            <a:endParaRPr lang="en-US" sz="1000" b="1" dirty="0" smtClean="0">
              <a:solidFill>
                <a:srgbClr val="D0202F"/>
              </a:solidFill>
              <a:latin typeface="Verdana" charset="0"/>
              <a:ea typeface="Verdana" charset="0"/>
              <a:cs typeface="Verdana" charset="0"/>
            </a:endParaRPr>
          </a:p>
          <a:p>
            <a:pPr marL="285750" indent="-285750">
              <a:buClr>
                <a:srgbClr val="E22837"/>
              </a:buClr>
              <a:buFont typeface="Wingdings" charset="2"/>
              <a:buChar char="§"/>
            </a:pPr>
            <a:r>
              <a:rPr lang="en-US" sz="2000" dirty="0" smtClean="0">
                <a:latin typeface="Verdana" charset="0"/>
                <a:ea typeface="Verdana" charset="0"/>
                <a:cs typeface="Verdana" charset="0"/>
              </a:rPr>
              <a:t>“Subtle and insubstantial, the expert leaves no trace; divinely mysterious he is inaudible.  Thus he is the master of his enemy’s fate” – Sun Tzu, The Art of War</a:t>
            </a:r>
          </a:p>
          <a:p>
            <a:pPr marL="685800" lvl="1">
              <a:buClr>
                <a:srgbClr val="E22837"/>
              </a:buClr>
              <a:buFont typeface="Wingdings" charset="2"/>
              <a:buChar char="§"/>
            </a:pPr>
            <a:r>
              <a:rPr lang="en-US" sz="1600" b="1" dirty="0" smtClean="0">
                <a:latin typeface="Verdana" charset="0"/>
                <a:ea typeface="Verdana" charset="0"/>
                <a:cs typeface="Verdana" charset="0"/>
              </a:rPr>
              <a:t>Network logging </a:t>
            </a:r>
            <a:r>
              <a:rPr lang="en-US" sz="1600" b="1" dirty="0" smtClean="0">
                <a:latin typeface="Verdana" charset="0"/>
                <a:ea typeface="Verdana" charset="0"/>
                <a:cs typeface="Verdana" charset="0"/>
              </a:rPr>
              <a:t>– Internet border points, proxy, VPN</a:t>
            </a:r>
            <a:endParaRPr lang="en-US" sz="1600" b="1" dirty="0" smtClean="0">
              <a:latin typeface="Verdana" charset="0"/>
              <a:ea typeface="Verdana" charset="0"/>
              <a:cs typeface="Verdana" charset="0"/>
            </a:endParaRPr>
          </a:p>
          <a:p>
            <a:pPr marL="685800" lvl="1">
              <a:buClr>
                <a:srgbClr val="E22837"/>
              </a:buClr>
              <a:buFont typeface="Wingdings" charset="2"/>
              <a:buChar char="§"/>
            </a:pPr>
            <a:r>
              <a:rPr lang="en-US" sz="1600" b="1" dirty="0" smtClean="0">
                <a:latin typeface="Verdana" charset="0"/>
                <a:ea typeface="Verdana" charset="0"/>
                <a:cs typeface="Verdana" charset="0"/>
              </a:rPr>
              <a:t>System logging – servers and </a:t>
            </a:r>
            <a:r>
              <a:rPr lang="en-US" sz="1600" b="1" dirty="0" smtClean="0">
                <a:latin typeface="Verdana" charset="0"/>
                <a:ea typeface="Verdana" charset="0"/>
                <a:cs typeface="Verdana" charset="0"/>
              </a:rPr>
              <a:t>devices, software, </a:t>
            </a:r>
            <a:r>
              <a:rPr lang="en-US" sz="1600" b="1" dirty="0" err="1" smtClean="0">
                <a:latin typeface="Verdana" charset="0"/>
                <a:ea typeface="Verdana" charset="0"/>
                <a:cs typeface="Verdana" charset="0"/>
              </a:rPr>
              <a:t>auth</a:t>
            </a:r>
            <a:endParaRPr lang="en-US" sz="1600" b="1" dirty="0" smtClean="0">
              <a:latin typeface="Verdana" charset="0"/>
              <a:ea typeface="Verdana" charset="0"/>
              <a:cs typeface="Verdana" charset="0"/>
            </a:endParaRPr>
          </a:p>
          <a:p>
            <a:pPr marL="685800" lvl="1">
              <a:buClr>
                <a:srgbClr val="E22837"/>
              </a:buClr>
              <a:buFont typeface="Wingdings" charset="2"/>
              <a:buChar char="§"/>
            </a:pPr>
            <a:r>
              <a:rPr lang="en-US" sz="1600" b="1" dirty="0" smtClean="0">
                <a:latin typeface="Verdana" charset="0"/>
                <a:ea typeface="Verdana" charset="0"/>
                <a:cs typeface="Verdana" charset="0"/>
              </a:rPr>
              <a:t>Encryption – Manage encryption such as SSL to provide visibility to areas you would otherwise not see</a:t>
            </a:r>
          </a:p>
          <a:p>
            <a:pPr marL="685800" lvl="1">
              <a:buClr>
                <a:srgbClr val="E22837"/>
              </a:buClr>
              <a:buFont typeface="Wingdings" charset="2"/>
              <a:buChar char="§"/>
            </a:pPr>
            <a:r>
              <a:rPr lang="en-US" sz="1600" b="1" dirty="0" smtClean="0">
                <a:latin typeface="Verdana" charset="0"/>
                <a:ea typeface="Verdana" charset="0"/>
                <a:cs typeface="Verdana" charset="0"/>
              </a:rPr>
              <a:t>Public profile – manage what the enemy can discover about </a:t>
            </a:r>
            <a:r>
              <a:rPr lang="en-US" sz="1600" b="1" dirty="0" smtClean="0">
                <a:latin typeface="Verdana" charset="0"/>
                <a:ea typeface="Verdana" charset="0"/>
                <a:cs typeface="Verdana" charset="0"/>
              </a:rPr>
              <a:t>you: </a:t>
            </a:r>
            <a:r>
              <a:rPr lang="en-US" sz="1600" b="1" dirty="0" smtClean="0">
                <a:latin typeface="Verdana" charset="0"/>
                <a:ea typeface="Verdana" charset="0"/>
                <a:cs typeface="Verdana" charset="0"/>
              </a:rPr>
              <a:t>metadata, forum postings, social media</a:t>
            </a:r>
            <a:endParaRPr lang="en-US" sz="1600" dirty="0">
              <a:latin typeface="Verdana" charset="0"/>
              <a:ea typeface="Verdana" charset="0"/>
              <a:cs typeface="Verdana" charset="0"/>
            </a:endParaRPr>
          </a:p>
          <a:p>
            <a:pPr marL="685800" lvl="1">
              <a:buClr>
                <a:srgbClr val="E22837"/>
              </a:buClr>
              <a:buFont typeface="Wingdings" charset="2"/>
              <a:buChar char="§"/>
            </a:pPr>
            <a:r>
              <a:rPr lang="en-US" sz="1600" b="1" dirty="0" smtClean="0">
                <a:latin typeface="Verdana" charset="0"/>
                <a:ea typeface="Verdana" charset="0"/>
                <a:cs typeface="Verdana" charset="0"/>
              </a:rPr>
              <a:t>Tools to consolidate and present data</a:t>
            </a:r>
          </a:p>
          <a:p>
            <a:pPr marL="685800" lvl="1">
              <a:buClr>
                <a:srgbClr val="E22837"/>
              </a:buClr>
              <a:buFont typeface="Wingdings" charset="2"/>
              <a:buChar char="§"/>
            </a:pPr>
            <a:r>
              <a:rPr lang="en-US" sz="1600" b="1" dirty="0" smtClean="0">
                <a:latin typeface="Verdana" charset="0"/>
                <a:ea typeface="Verdana" charset="0"/>
                <a:cs typeface="Verdana" charset="0"/>
              </a:rPr>
              <a:t>Staff that will actually monitor and are able to do </a:t>
            </a:r>
            <a:r>
              <a:rPr lang="en-US" sz="1600" b="1" dirty="0" smtClean="0">
                <a:latin typeface="Verdana" charset="0"/>
                <a:ea typeface="Verdana" charset="0"/>
                <a:cs typeface="Verdana" charset="0"/>
              </a:rPr>
              <a:t>so</a:t>
            </a:r>
          </a:p>
          <a:p>
            <a:pPr marL="685800" lvl="1">
              <a:buClr>
                <a:srgbClr val="E22837"/>
              </a:buClr>
              <a:buFont typeface="Wingdings" charset="2"/>
              <a:buChar char="§"/>
            </a:pPr>
            <a:r>
              <a:rPr lang="en-US" sz="1600" b="1" dirty="0" smtClean="0">
                <a:latin typeface="Verdana" charset="0"/>
                <a:ea typeface="Verdana" charset="0"/>
                <a:cs typeface="Verdana" charset="0"/>
              </a:rPr>
              <a:t>“Purple Teaming” defense and offense work together</a:t>
            </a:r>
            <a:endParaRPr lang="en-US" sz="1600" b="1" dirty="0">
              <a:latin typeface="Verdana" charset="0"/>
              <a:ea typeface="Verdana" charset="0"/>
              <a:cs typeface="Verdana" charset="0"/>
            </a:endParaRPr>
          </a:p>
        </p:txBody>
      </p:sp>
      <p:sp>
        <p:nvSpPr>
          <p:cNvPr id="5" name="Triangle 4"/>
          <p:cNvSpPr/>
          <p:nvPr/>
        </p:nvSpPr>
        <p:spPr>
          <a:xfrm rot="16200000">
            <a:off x="7935751" y="1967997"/>
            <a:ext cx="4030258" cy="3905593"/>
          </a:xfrm>
          <a:prstGeom prst="triangle">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7920107" y="1744394"/>
            <a:ext cx="4185004" cy="4185004"/>
          </a:xfrm>
          <a:prstGeom prst="rect">
            <a:avLst/>
          </a:prstGeom>
        </p:spPr>
      </p:pic>
    </p:spTree>
    <p:extLst>
      <p:ext uri="{BB962C8B-B14F-4D97-AF65-F5344CB8AC3E}">
        <p14:creationId xmlns:p14="http://schemas.microsoft.com/office/powerpoint/2010/main" val="17055412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LESSONS </a:t>
            </a:r>
            <a:r>
              <a:rPr lang="en-US" sz="2800" dirty="0" smtClean="0"/>
              <a:t>LEARNED: VISIBILITY</a:t>
            </a:r>
            <a:endParaRPr lang="en-US" sz="2800" dirty="0"/>
          </a:p>
        </p:txBody>
      </p:sp>
      <p:sp>
        <p:nvSpPr>
          <p:cNvPr id="5" name="Triangle 4"/>
          <p:cNvSpPr/>
          <p:nvPr/>
        </p:nvSpPr>
        <p:spPr>
          <a:xfrm rot="16200000">
            <a:off x="7935751" y="1967997"/>
            <a:ext cx="4030258" cy="3905593"/>
          </a:xfrm>
          <a:prstGeom prst="triangle">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763" y="1380704"/>
            <a:ext cx="7062653" cy="4855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98017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271221" y="1399560"/>
            <a:ext cx="7371237" cy="462141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z="2800" dirty="0"/>
              <a:t>LESSONS </a:t>
            </a:r>
            <a:r>
              <a:rPr lang="en-US" sz="2800" dirty="0" smtClean="0"/>
              <a:t>LEARNED: SYSTEM PATCHING</a:t>
            </a:r>
            <a:endParaRPr lang="en-US" sz="2800" dirty="0"/>
          </a:p>
        </p:txBody>
      </p:sp>
      <p:sp>
        <p:nvSpPr>
          <p:cNvPr id="3" name="Content Placeholder 3"/>
          <p:cNvSpPr txBox="1">
            <a:spLocks/>
          </p:cNvSpPr>
          <p:nvPr/>
        </p:nvSpPr>
        <p:spPr>
          <a:xfrm>
            <a:off x="283323" y="1422635"/>
            <a:ext cx="7498767" cy="4505849"/>
          </a:xfrm>
          <a:prstGeom prst="rect">
            <a:avLst/>
          </a:prstGeom>
        </p:spPr>
        <p:txBody>
          <a:bodyPr vert="horz" wrap="square" lIns="91440" tIns="45720" rIns="91440" bIns="45720" numCol="1"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22837"/>
              </a:buClr>
              <a:buNone/>
            </a:pPr>
            <a:r>
              <a:rPr lang="en-US" sz="2400" b="1" dirty="0" smtClean="0">
                <a:solidFill>
                  <a:srgbClr val="D0202F"/>
                </a:solidFill>
                <a:latin typeface="Verdana" charset="0"/>
                <a:ea typeface="Verdana" charset="0"/>
                <a:cs typeface="Verdana" charset="0"/>
              </a:rPr>
              <a:t>The Greatest Challenge – Keeping Current</a:t>
            </a:r>
          </a:p>
          <a:p>
            <a:pPr marL="285750" indent="-285750">
              <a:buClr>
                <a:srgbClr val="E22837"/>
              </a:buClr>
              <a:buFont typeface="Wingdings" charset="2"/>
              <a:buChar char="§"/>
            </a:pPr>
            <a:r>
              <a:rPr lang="en-US" sz="2400" dirty="0" smtClean="0">
                <a:latin typeface="Verdana" charset="0"/>
                <a:ea typeface="Verdana" charset="0"/>
                <a:cs typeface="Verdana" charset="0"/>
              </a:rPr>
              <a:t>“</a:t>
            </a:r>
            <a:r>
              <a:rPr lang="en-US" sz="2400" dirty="0" smtClean="0">
                <a:latin typeface="Verdana" charset="0"/>
                <a:ea typeface="Verdana" charset="0"/>
                <a:cs typeface="Verdana" charset="0"/>
              </a:rPr>
              <a:t>Therefore when I have won a victory </a:t>
            </a:r>
            <a:r>
              <a:rPr lang="en-US" sz="2400" dirty="0" smtClean="0">
                <a:latin typeface="Verdana" charset="0"/>
                <a:ea typeface="Verdana" charset="0"/>
                <a:cs typeface="Verdana" charset="0"/>
              </a:rPr>
              <a:t>I </a:t>
            </a:r>
            <a:r>
              <a:rPr lang="en-US" sz="2400" dirty="0" smtClean="0">
                <a:latin typeface="Verdana" charset="0"/>
                <a:ea typeface="Verdana" charset="0"/>
                <a:cs typeface="Verdana" charset="0"/>
              </a:rPr>
              <a:t>do not repeat my tactics but respond to circumstances in an infinite variety of ways” – Sun Tzu, The Art of War</a:t>
            </a:r>
          </a:p>
          <a:p>
            <a:pPr marL="685800" lvl="1">
              <a:buClr>
                <a:srgbClr val="E22837"/>
              </a:buClr>
              <a:buFont typeface="Wingdings" charset="2"/>
              <a:buChar char="§"/>
            </a:pPr>
            <a:r>
              <a:rPr lang="en-US" sz="1800" b="1" dirty="0" smtClean="0">
                <a:latin typeface="Verdana" charset="0"/>
                <a:ea typeface="Verdana" charset="0"/>
                <a:cs typeface="Verdana" charset="0"/>
              </a:rPr>
              <a:t>New attacks are created every day for technology we use, and we must defend it all</a:t>
            </a:r>
          </a:p>
          <a:p>
            <a:pPr marL="685800" lvl="1">
              <a:buClr>
                <a:srgbClr val="E22837"/>
              </a:buClr>
              <a:buFont typeface="Wingdings" charset="2"/>
              <a:buChar char="§"/>
            </a:pPr>
            <a:r>
              <a:rPr lang="en-US" sz="1800" b="1" dirty="0" smtClean="0">
                <a:latin typeface="Verdana" charset="0"/>
                <a:ea typeface="Verdana" charset="0"/>
                <a:cs typeface="Verdana" charset="0"/>
              </a:rPr>
              <a:t>Especially problematic areas are in third-party applications such as browser plugins</a:t>
            </a:r>
          </a:p>
          <a:p>
            <a:pPr marL="685800" lvl="1">
              <a:buClr>
                <a:srgbClr val="E22837"/>
              </a:buClr>
              <a:buFont typeface="Wingdings" charset="2"/>
              <a:buChar char="§"/>
            </a:pPr>
            <a:r>
              <a:rPr lang="en-US" sz="1800" b="1" dirty="0" smtClean="0">
                <a:latin typeface="Verdana" charset="0"/>
                <a:ea typeface="Verdana" charset="0"/>
                <a:cs typeface="Verdana" charset="0"/>
              </a:rPr>
              <a:t>Beware of the “we patch everything” trap – this is never </a:t>
            </a:r>
            <a:r>
              <a:rPr lang="en-US" sz="1800" b="1" dirty="0" smtClean="0">
                <a:latin typeface="Verdana" charset="0"/>
                <a:ea typeface="Verdana" charset="0"/>
                <a:cs typeface="Verdana" charset="0"/>
              </a:rPr>
              <a:t>true (some things </a:t>
            </a:r>
            <a:r>
              <a:rPr lang="en-US" sz="1800" b="1" u="sng" dirty="0" smtClean="0">
                <a:latin typeface="Verdana" charset="0"/>
                <a:ea typeface="Verdana" charset="0"/>
                <a:cs typeface="Verdana" charset="0"/>
              </a:rPr>
              <a:t>can’t</a:t>
            </a:r>
            <a:r>
              <a:rPr lang="en-US" sz="1800" b="1" dirty="0" smtClean="0">
                <a:latin typeface="Verdana" charset="0"/>
                <a:ea typeface="Verdana" charset="0"/>
                <a:cs typeface="Verdana" charset="0"/>
              </a:rPr>
              <a:t> be patched)</a:t>
            </a:r>
            <a:endParaRPr lang="en-US" sz="1800" b="1" dirty="0" smtClean="0">
              <a:latin typeface="Verdana" charset="0"/>
              <a:ea typeface="Verdana" charset="0"/>
              <a:cs typeface="Verdana" charset="0"/>
            </a:endParaRPr>
          </a:p>
          <a:p>
            <a:pPr marL="685800" lvl="1">
              <a:buClr>
                <a:srgbClr val="E22837"/>
              </a:buClr>
              <a:buFont typeface="Wingdings" charset="2"/>
              <a:buChar char="§"/>
            </a:pPr>
            <a:r>
              <a:rPr lang="en-US" sz="1800" b="1" dirty="0" smtClean="0">
                <a:latin typeface="Verdana" charset="0"/>
                <a:ea typeface="Verdana" charset="0"/>
                <a:cs typeface="Verdana" charset="0"/>
              </a:rPr>
              <a:t>Question </a:t>
            </a:r>
            <a:r>
              <a:rPr lang="en-US" sz="1800" b="1" dirty="0" smtClean="0">
                <a:latin typeface="Verdana" charset="0"/>
                <a:ea typeface="Verdana" charset="0"/>
                <a:cs typeface="Verdana" charset="0"/>
              </a:rPr>
              <a:t>assumptions, remove your “blinders”</a:t>
            </a:r>
            <a:endParaRPr lang="en-US" sz="1800" b="1" dirty="0" smtClean="0">
              <a:latin typeface="Verdana" charset="0"/>
              <a:ea typeface="Verdana" charset="0"/>
              <a:cs typeface="Verdana" charset="0"/>
            </a:endParaRPr>
          </a:p>
          <a:p>
            <a:pPr marL="685800" lvl="1">
              <a:buClr>
                <a:srgbClr val="E22837"/>
              </a:buClr>
              <a:buFont typeface="Wingdings" charset="2"/>
              <a:buChar char="§"/>
            </a:pPr>
            <a:r>
              <a:rPr lang="en-US" sz="1800" b="1" dirty="0" smtClean="0">
                <a:latin typeface="Verdana" charset="0"/>
                <a:ea typeface="Verdana" charset="0"/>
                <a:cs typeface="Verdana" charset="0"/>
              </a:rPr>
              <a:t>Test systems constantly</a:t>
            </a:r>
            <a:endParaRPr lang="en-US" sz="1400" dirty="0">
              <a:latin typeface="Verdana" charset="0"/>
              <a:ea typeface="Verdana" charset="0"/>
              <a:cs typeface="Verdana" charset="0"/>
            </a:endParaRPr>
          </a:p>
        </p:txBody>
      </p:sp>
      <p:sp>
        <p:nvSpPr>
          <p:cNvPr id="5" name="Triangle 4"/>
          <p:cNvSpPr/>
          <p:nvPr/>
        </p:nvSpPr>
        <p:spPr>
          <a:xfrm rot="16200000">
            <a:off x="7935751" y="1967997"/>
            <a:ext cx="4030258" cy="3905593"/>
          </a:xfrm>
          <a:prstGeom prst="triangle">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7920107" y="1744394"/>
            <a:ext cx="4185004" cy="4185004"/>
          </a:xfrm>
          <a:prstGeom prst="rect">
            <a:avLst/>
          </a:prstGeom>
        </p:spPr>
      </p:pic>
    </p:spTree>
    <p:extLst>
      <p:ext uri="{BB962C8B-B14F-4D97-AF65-F5344CB8AC3E}">
        <p14:creationId xmlns:p14="http://schemas.microsoft.com/office/powerpoint/2010/main" val="33456331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271221" y="1399560"/>
            <a:ext cx="7371237" cy="462141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z="2800" dirty="0"/>
              <a:t>LESSONS </a:t>
            </a:r>
            <a:r>
              <a:rPr lang="en-US" sz="2800" dirty="0" smtClean="0"/>
              <a:t>LEARNED: PASSWORDS</a:t>
            </a:r>
            <a:endParaRPr lang="en-US" sz="2800" dirty="0"/>
          </a:p>
        </p:txBody>
      </p:sp>
      <p:sp>
        <p:nvSpPr>
          <p:cNvPr id="3" name="Content Placeholder 3"/>
          <p:cNvSpPr txBox="1">
            <a:spLocks/>
          </p:cNvSpPr>
          <p:nvPr/>
        </p:nvSpPr>
        <p:spPr>
          <a:xfrm>
            <a:off x="283323" y="1422635"/>
            <a:ext cx="7498767" cy="4487382"/>
          </a:xfrm>
          <a:prstGeom prst="rect">
            <a:avLst/>
          </a:prstGeom>
        </p:spPr>
        <p:txBody>
          <a:bodyPr vert="horz" wrap="square" lIns="91440" tIns="45720" rIns="91440" bIns="45720" numCol="1"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22837"/>
              </a:buClr>
              <a:buNone/>
            </a:pPr>
            <a:r>
              <a:rPr lang="en-US" sz="2400" b="1" dirty="0" smtClean="0">
                <a:solidFill>
                  <a:srgbClr val="D0202F"/>
                </a:solidFill>
                <a:latin typeface="Verdana" charset="0"/>
                <a:ea typeface="Verdana" charset="0"/>
                <a:cs typeface="Verdana" charset="0"/>
              </a:rPr>
              <a:t>Passwords Are </a:t>
            </a:r>
            <a:r>
              <a:rPr lang="en-US" sz="2400" b="1" dirty="0" smtClean="0">
                <a:solidFill>
                  <a:srgbClr val="D0202F"/>
                </a:solidFill>
                <a:latin typeface="Verdana" charset="0"/>
                <a:ea typeface="Verdana" charset="0"/>
                <a:cs typeface="Verdana" charset="0"/>
              </a:rPr>
              <a:t>A Doomed Control</a:t>
            </a:r>
            <a:endParaRPr lang="en-US" sz="2400" b="1" dirty="0" smtClean="0">
              <a:solidFill>
                <a:srgbClr val="D0202F"/>
              </a:solidFill>
              <a:latin typeface="Verdana" charset="0"/>
              <a:ea typeface="Verdana" charset="0"/>
              <a:cs typeface="Verdana" charset="0"/>
            </a:endParaRPr>
          </a:p>
          <a:p>
            <a:pPr marL="0" indent="0">
              <a:buClr>
                <a:srgbClr val="E22837"/>
              </a:buClr>
              <a:buNone/>
            </a:pPr>
            <a:endParaRPr lang="en-US" sz="1000" b="1" dirty="0" smtClean="0">
              <a:solidFill>
                <a:srgbClr val="D0202F"/>
              </a:solidFill>
              <a:latin typeface="Verdana" charset="0"/>
              <a:ea typeface="Verdana" charset="0"/>
              <a:cs typeface="Verdana" charset="0"/>
            </a:endParaRPr>
          </a:p>
          <a:p>
            <a:pPr marL="285750" indent="-285750">
              <a:buClr>
                <a:srgbClr val="E22837"/>
              </a:buClr>
              <a:buFont typeface="Wingdings" charset="2"/>
              <a:buChar char="§"/>
            </a:pPr>
            <a:r>
              <a:rPr lang="en-US" sz="2400" dirty="0" smtClean="0">
                <a:latin typeface="Verdana" charset="0"/>
                <a:ea typeface="Verdana" charset="0"/>
                <a:cs typeface="Verdana" charset="0"/>
              </a:rPr>
              <a:t>As an attacker, we can almost always succeed through password attacks</a:t>
            </a:r>
          </a:p>
          <a:p>
            <a:pPr marL="285750" indent="-285750">
              <a:buClr>
                <a:srgbClr val="E22837"/>
              </a:buClr>
              <a:buFont typeface="Wingdings" charset="2"/>
              <a:buChar char="§"/>
            </a:pPr>
            <a:r>
              <a:rPr lang="en-US" sz="2400" dirty="0" smtClean="0">
                <a:latin typeface="Verdana" charset="0"/>
                <a:ea typeface="Verdana" charset="0"/>
                <a:cs typeface="Verdana" charset="0"/>
              </a:rPr>
              <a:t>Complexity and length help but are not enough. </a:t>
            </a:r>
            <a:endParaRPr lang="en-US" sz="2400" dirty="0" smtClean="0">
              <a:latin typeface="Verdana" charset="0"/>
              <a:ea typeface="Verdana" charset="0"/>
              <a:cs typeface="Verdana" charset="0"/>
            </a:endParaRPr>
          </a:p>
          <a:p>
            <a:pPr marL="285750" indent="-285750">
              <a:buClr>
                <a:srgbClr val="E22837"/>
              </a:buClr>
              <a:buFont typeface="Wingdings" charset="2"/>
              <a:buChar char="§"/>
            </a:pPr>
            <a:r>
              <a:rPr lang="en-US" sz="2400" dirty="0" smtClean="0">
                <a:latin typeface="Verdana" charset="0"/>
                <a:ea typeface="Verdana" charset="0"/>
                <a:cs typeface="Verdana" charset="0"/>
              </a:rPr>
              <a:t>Multi-factor </a:t>
            </a:r>
            <a:r>
              <a:rPr lang="en-US" sz="2400" dirty="0" smtClean="0">
                <a:latin typeface="Verdana" charset="0"/>
                <a:ea typeface="Verdana" charset="0"/>
                <a:cs typeface="Verdana" charset="0"/>
              </a:rPr>
              <a:t>authentication is a </a:t>
            </a:r>
            <a:r>
              <a:rPr lang="en-US" sz="2400" u="sng" dirty="0" smtClean="0">
                <a:latin typeface="Verdana" charset="0"/>
                <a:ea typeface="Verdana" charset="0"/>
                <a:cs typeface="Verdana" charset="0"/>
              </a:rPr>
              <a:t>must</a:t>
            </a:r>
            <a:endParaRPr lang="en-US" sz="2400" u="sng" dirty="0" smtClean="0">
              <a:latin typeface="Verdana" charset="0"/>
              <a:ea typeface="Verdana" charset="0"/>
              <a:cs typeface="Verdana" charset="0"/>
            </a:endParaRPr>
          </a:p>
          <a:p>
            <a:pPr marL="285750">
              <a:buClr>
                <a:srgbClr val="E22837"/>
              </a:buClr>
              <a:buFont typeface="Wingdings" charset="2"/>
              <a:buChar char="§"/>
            </a:pPr>
            <a:r>
              <a:rPr lang="en-US" sz="2400" dirty="0" smtClean="0">
                <a:latin typeface="Verdana" charset="0"/>
                <a:ea typeface="Verdana" charset="0"/>
                <a:cs typeface="Verdana" charset="0"/>
              </a:rPr>
              <a:t>Change from passwords to pass </a:t>
            </a:r>
            <a:r>
              <a:rPr lang="en-US" sz="2400" dirty="0" smtClean="0">
                <a:latin typeface="Verdana" charset="0"/>
                <a:ea typeface="Verdana" charset="0"/>
                <a:cs typeface="Verdana" charset="0"/>
              </a:rPr>
              <a:t>phrases</a:t>
            </a:r>
          </a:p>
          <a:p>
            <a:pPr marL="285750">
              <a:buClr>
                <a:srgbClr val="E22837"/>
              </a:buClr>
              <a:buFont typeface="Wingdings" charset="2"/>
              <a:buChar char="§"/>
            </a:pPr>
            <a:r>
              <a:rPr lang="en-US" sz="2400" dirty="0" smtClean="0">
                <a:latin typeface="Verdana" charset="0"/>
                <a:ea typeface="Verdana" charset="0"/>
                <a:cs typeface="Verdana" charset="0"/>
              </a:rPr>
              <a:t>Encourage and support password safes</a:t>
            </a:r>
          </a:p>
          <a:p>
            <a:pPr marL="285750">
              <a:buClr>
                <a:srgbClr val="E22837"/>
              </a:buClr>
              <a:buFont typeface="Wingdings" charset="2"/>
              <a:buChar char="§"/>
            </a:pPr>
            <a:r>
              <a:rPr lang="en-US" sz="2400" dirty="0" smtClean="0">
                <a:latin typeface="Verdana" charset="0"/>
                <a:ea typeface="Verdana" charset="0"/>
                <a:cs typeface="Verdana" charset="0"/>
              </a:rPr>
              <a:t>Clear policies and procedures for users</a:t>
            </a:r>
          </a:p>
          <a:p>
            <a:pPr marL="285750">
              <a:buClr>
                <a:srgbClr val="E22837"/>
              </a:buClr>
              <a:buFont typeface="Wingdings" charset="2"/>
              <a:buChar char="§"/>
            </a:pPr>
            <a:r>
              <a:rPr lang="en-US" sz="2400" dirty="0" smtClean="0">
                <a:latin typeface="Verdana" charset="0"/>
                <a:ea typeface="Verdana" charset="0"/>
                <a:cs typeface="Verdana" charset="0"/>
              </a:rPr>
              <a:t>Beware of IT staff and their ways</a:t>
            </a:r>
            <a:endParaRPr lang="en-US" sz="1400" dirty="0">
              <a:latin typeface="Verdana" charset="0"/>
              <a:ea typeface="Verdana" charset="0"/>
              <a:cs typeface="Verdana" charset="0"/>
            </a:endParaRPr>
          </a:p>
        </p:txBody>
      </p:sp>
      <p:sp>
        <p:nvSpPr>
          <p:cNvPr id="5" name="Triangle 4"/>
          <p:cNvSpPr/>
          <p:nvPr/>
        </p:nvSpPr>
        <p:spPr>
          <a:xfrm rot="16200000">
            <a:off x="7935751" y="1967997"/>
            <a:ext cx="4030258" cy="3905593"/>
          </a:xfrm>
          <a:prstGeom prst="triangle">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7920107" y="1744394"/>
            <a:ext cx="4185004" cy="4185004"/>
          </a:xfrm>
          <a:prstGeom prst="rect">
            <a:avLst/>
          </a:prstGeom>
        </p:spPr>
      </p:pic>
    </p:spTree>
    <p:extLst>
      <p:ext uri="{BB962C8B-B14F-4D97-AF65-F5344CB8AC3E}">
        <p14:creationId xmlns:p14="http://schemas.microsoft.com/office/powerpoint/2010/main" val="29527917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271221" y="1399560"/>
            <a:ext cx="7268267" cy="252123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z="2800" dirty="0"/>
              <a:t>LESSONS </a:t>
            </a:r>
            <a:r>
              <a:rPr lang="en-US" sz="2800" dirty="0" smtClean="0"/>
              <a:t>LEARNED: PASSWORDS</a:t>
            </a:r>
            <a:endParaRPr lang="en-US" sz="2800" dirty="0"/>
          </a:p>
        </p:txBody>
      </p:sp>
      <p:sp>
        <p:nvSpPr>
          <p:cNvPr id="3" name="Content Placeholder 3"/>
          <p:cNvSpPr txBox="1">
            <a:spLocks/>
          </p:cNvSpPr>
          <p:nvPr/>
        </p:nvSpPr>
        <p:spPr>
          <a:xfrm>
            <a:off x="283324" y="1422635"/>
            <a:ext cx="7256164" cy="2689967"/>
          </a:xfrm>
          <a:prstGeom prst="rect">
            <a:avLst/>
          </a:prstGeom>
        </p:spPr>
        <p:txBody>
          <a:bodyPr vert="horz" wrap="square" lIns="91440" tIns="45720" rIns="91440" bIns="45720" numCol="1"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Clr>
                <a:srgbClr val="E22837"/>
              </a:buClr>
              <a:buFont typeface="Wingdings" charset="2"/>
              <a:buChar char="§"/>
            </a:pPr>
            <a:r>
              <a:rPr lang="en-US" sz="2000" dirty="0" smtClean="0">
                <a:latin typeface="Verdana" charset="0"/>
                <a:ea typeface="Verdana" charset="0"/>
                <a:cs typeface="Verdana" charset="0"/>
              </a:rPr>
              <a:t>CDW has been cracking passwords since 1998</a:t>
            </a:r>
            <a:r>
              <a:rPr lang="en-US" sz="2000" dirty="0">
                <a:latin typeface="Verdana" charset="0"/>
                <a:ea typeface="Verdana" charset="0"/>
                <a:cs typeface="Verdana" charset="0"/>
              </a:rPr>
              <a:t>, have </a:t>
            </a:r>
            <a:r>
              <a:rPr lang="en-US" sz="2000" dirty="0" smtClean="0">
                <a:latin typeface="Verdana" charset="0"/>
                <a:ea typeface="Verdana" charset="0"/>
                <a:cs typeface="Verdana" charset="0"/>
              </a:rPr>
              <a:t>collected 933,979,289 </a:t>
            </a:r>
            <a:r>
              <a:rPr lang="en-US" sz="2000" dirty="0">
                <a:latin typeface="Verdana" charset="0"/>
                <a:ea typeface="Verdana" charset="0"/>
                <a:cs typeface="Verdana" charset="0"/>
              </a:rPr>
              <a:t>password </a:t>
            </a:r>
            <a:r>
              <a:rPr lang="en-US" sz="2000" dirty="0" smtClean="0">
                <a:latin typeface="Verdana" charset="0"/>
                <a:ea typeface="Verdana" charset="0"/>
                <a:cs typeface="Verdana" charset="0"/>
              </a:rPr>
              <a:t>records</a:t>
            </a:r>
          </a:p>
          <a:p>
            <a:pPr marL="285750" indent="-285750">
              <a:buClr>
                <a:srgbClr val="E22837"/>
              </a:buClr>
              <a:buFont typeface="Wingdings" charset="2"/>
              <a:buChar char="§"/>
            </a:pPr>
            <a:r>
              <a:rPr lang="en-US" sz="2000" dirty="0">
                <a:latin typeface="Verdana" charset="0"/>
                <a:ea typeface="Verdana" charset="0"/>
                <a:cs typeface="Verdana" charset="0"/>
              </a:rPr>
              <a:t>Among the most popular are those formatted with the season, capitalized, followed by the full year, such as </a:t>
            </a:r>
            <a:r>
              <a:rPr lang="en-US" sz="2000" dirty="0" smtClean="0">
                <a:latin typeface="Verdana" charset="0"/>
                <a:ea typeface="Verdana" charset="0"/>
                <a:cs typeface="Verdana" charset="0"/>
              </a:rPr>
              <a:t>Summer2014 (~10k)</a:t>
            </a:r>
          </a:p>
          <a:p>
            <a:pPr marL="285750" indent="-285750">
              <a:buClr>
                <a:srgbClr val="E22837"/>
              </a:buClr>
              <a:buFont typeface="Wingdings" charset="2"/>
              <a:buChar char="§"/>
            </a:pPr>
            <a:r>
              <a:rPr lang="en-US" sz="2000" dirty="0" smtClean="0">
                <a:latin typeface="Verdana" charset="0"/>
                <a:ea typeface="Verdana" charset="0"/>
                <a:cs typeface="Verdana" charset="0"/>
              </a:rPr>
              <a:t>“password” or variations (~40k)</a:t>
            </a:r>
          </a:p>
          <a:p>
            <a:pPr marL="285750" indent="-285750">
              <a:buClr>
                <a:srgbClr val="E22837"/>
              </a:buClr>
              <a:buFont typeface="Wingdings" charset="2"/>
              <a:buChar char="§"/>
            </a:pPr>
            <a:r>
              <a:rPr lang="en-US" sz="2000" dirty="0" smtClean="0">
                <a:latin typeface="Verdana" charset="0"/>
                <a:ea typeface="Verdana" charset="0"/>
                <a:cs typeface="Verdana" charset="0"/>
              </a:rPr>
              <a:t>Helpdesk or initial passwords (~60k) </a:t>
            </a:r>
          </a:p>
          <a:p>
            <a:pPr marL="285750" indent="-285750">
              <a:buClr>
                <a:srgbClr val="E22837"/>
              </a:buClr>
              <a:buFont typeface="Wingdings" charset="2"/>
              <a:buChar char="§"/>
            </a:pPr>
            <a:endParaRPr lang="en-US" sz="1400" dirty="0">
              <a:latin typeface="Verdana" charset="0"/>
              <a:ea typeface="Verdana" charset="0"/>
              <a:cs typeface="Verdana" charset="0"/>
            </a:endParaRPr>
          </a:p>
        </p:txBody>
      </p:sp>
      <p:sp>
        <p:nvSpPr>
          <p:cNvPr id="5" name="Triangle 4"/>
          <p:cNvSpPr/>
          <p:nvPr/>
        </p:nvSpPr>
        <p:spPr>
          <a:xfrm rot="16200000">
            <a:off x="7935751" y="1967997"/>
            <a:ext cx="4030258" cy="3905593"/>
          </a:xfrm>
          <a:prstGeom prst="triangle">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able"/>
          <p:cNvPicPr>
            <a:picLocks noChangeAspect="1"/>
          </p:cNvPicPr>
          <p:nvPr/>
        </p:nvPicPr>
        <p:blipFill>
          <a:blip r:embed="rId3"/>
          <a:stretch>
            <a:fillRect/>
          </a:stretch>
        </p:blipFill>
        <p:spPr>
          <a:xfrm>
            <a:off x="1571222" y="4112602"/>
            <a:ext cx="4922967" cy="1823321"/>
          </a:xfrm>
          <a:prstGeom prst="rect">
            <a:avLst/>
          </a:prstGeom>
        </p:spPr>
      </p:pic>
      <p:graphicFrame>
        <p:nvGraphicFramePr>
          <p:cNvPr id="9" name="Chart 8"/>
          <p:cNvGraphicFramePr>
            <a:graphicFrameLocks/>
          </p:cNvGraphicFramePr>
          <p:nvPr>
            <p:extLst>
              <p:ext uri="{D42A27DB-BD31-4B8C-83A1-F6EECF244321}">
                <p14:modId xmlns:p14="http://schemas.microsoft.com/office/powerpoint/2010/main" val="3724708766"/>
              </p:ext>
            </p:extLst>
          </p:nvPr>
        </p:nvGraphicFramePr>
        <p:xfrm>
          <a:off x="7541227" y="1905664"/>
          <a:ext cx="436245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347154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271221" y="1399560"/>
            <a:ext cx="7371237" cy="462141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z="2800" dirty="0"/>
              <a:t>LESSONS </a:t>
            </a:r>
            <a:r>
              <a:rPr lang="en-US" sz="2800" dirty="0" smtClean="0"/>
              <a:t>LEARNED: EDUCATION AND AWARENESS</a:t>
            </a:r>
            <a:endParaRPr lang="en-US" sz="2800" dirty="0"/>
          </a:p>
        </p:txBody>
      </p:sp>
      <p:sp>
        <p:nvSpPr>
          <p:cNvPr id="3" name="Content Placeholder 3"/>
          <p:cNvSpPr txBox="1">
            <a:spLocks/>
          </p:cNvSpPr>
          <p:nvPr/>
        </p:nvSpPr>
        <p:spPr>
          <a:xfrm>
            <a:off x="283323" y="1422635"/>
            <a:ext cx="7498767" cy="4819781"/>
          </a:xfrm>
          <a:prstGeom prst="rect">
            <a:avLst/>
          </a:prstGeom>
        </p:spPr>
        <p:txBody>
          <a:bodyPr vert="horz" wrap="square" lIns="91440" tIns="45720" rIns="91440" bIns="45720" numCol="1"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22837"/>
              </a:buClr>
              <a:buNone/>
            </a:pPr>
            <a:r>
              <a:rPr lang="en-US" sz="2400" b="1" dirty="0" smtClean="0">
                <a:solidFill>
                  <a:srgbClr val="D0202F"/>
                </a:solidFill>
                <a:latin typeface="Verdana" charset="0"/>
                <a:ea typeface="Verdana" charset="0"/>
                <a:cs typeface="Verdana" charset="0"/>
              </a:rPr>
              <a:t>A Chain Is Only As Strong As Its Weakest Link</a:t>
            </a:r>
          </a:p>
          <a:p>
            <a:pPr marL="285750" indent="-285750">
              <a:buClr>
                <a:srgbClr val="E22837"/>
              </a:buClr>
              <a:buFont typeface="Wingdings" charset="2"/>
              <a:buChar char="§"/>
            </a:pPr>
            <a:r>
              <a:rPr lang="en-US" sz="2200" dirty="0" smtClean="0">
                <a:latin typeface="Verdana" charset="0"/>
                <a:ea typeface="Verdana" charset="0"/>
                <a:cs typeface="Verdana" charset="0"/>
              </a:rPr>
              <a:t>Should be mandatory and managed</a:t>
            </a:r>
          </a:p>
          <a:p>
            <a:pPr marL="285750" indent="-285750">
              <a:buClr>
                <a:srgbClr val="E22837"/>
              </a:buClr>
              <a:buFont typeface="Wingdings" charset="2"/>
              <a:buChar char="§"/>
            </a:pPr>
            <a:r>
              <a:rPr lang="en-US" sz="2200" dirty="0" smtClean="0">
                <a:latin typeface="Verdana" charset="0"/>
                <a:ea typeface="Verdana" charset="0"/>
                <a:cs typeface="Verdana" charset="0"/>
              </a:rPr>
              <a:t>Many </a:t>
            </a:r>
            <a:r>
              <a:rPr lang="en-US" sz="2200" dirty="0" smtClean="0">
                <a:latin typeface="Verdana" charset="0"/>
                <a:ea typeface="Verdana" charset="0"/>
                <a:cs typeface="Verdana" charset="0"/>
              </a:rPr>
              <a:t>types required:</a:t>
            </a:r>
          </a:p>
          <a:p>
            <a:pPr marL="685800" lvl="1">
              <a:buClr>
                <a:srgbClr val="E22837"/>
              </a:buClr>
              <a:buFont typeface="Wingdings" charset="2"/>
              <a:buChar char="§"/>
            </a:pPr>
            <a:r>
              <a:rPr lang="en-US" sz="2000" dirty="0" smtClean="0">
                <a:latin typeface="Verdana" charset="0"/>
                <a:ea typeface="Verdana" charset="0"/>
                <a:cs typeface="Verdana" charset="0"/>
              </a:rPr>
              <a:t>End-user training – Phishing and Vishing</a:t>
            </a:r>
          </a:p>
          <a:p>
            <a:pPr marL="685800" lvl="1">
              <a:buClr>
                <a:srgbClr val="E22837"/>
              </a:buClr>
              <a:buFont typeface="Wingdings" charset="2"/>
              <a:buChar char="§"/>
            </a:pPr>
            <a:r>
              <a:rPr lang="en-US" sz="2000" dirty="0" smtClean="0">
                <a:latin typeface="Verdana" charset="0"/>
                <a:ea typeface="Verdana" charset="0"/>
                <a:cs typeface="Verdana" charset="0"/>
              </a:rPr>
              <a:t>IT Staff Training – Tools, Techniques, Tech</a:t>
            </a:r>
          </a:p>
          <a:p>
            <a:pPr marL="685800" lvl="1">
              <a:buClr>
                <a:srgbClr val="E22837"/>
              </a:buClr>
              <a:buFont typeface="Wingdings" charset="2"/>
              <a:buChar char="§"/>
            </a:pPr>
            <a:r>
              <a:rPr lang="en-US" sz="2000" dirty="0" smtClean="0">
                <a:latin typeface="Verdana" charset="0"/>
                <a:ea typeface="Verdana" charset="0"/>
                <a:cs typeface="Verdana" charset="0"/>
              </a:rPr>
              <a:t>Subject Experts – Networking, Security Tools</a:t>
            </a:r>
          </a:p>
          <a:p>
            <a:pPr marL="685800" lvl="1">
              <a:buClr>
                <a:srgbClr val="E22837"/>
              </a:buClr>
              <a:buFont typeface="Wingdings" charset="2"/>
              <a:buChar char="§"/>
            </a:pPr>
            <a:r>
              <a:rPr lang="en-US" sz="2000" dirty="0" smtClean="0">
                <a:latin typeface="Verdana" charset="0"/>
                <a:ea typeface="Verdana" charset="0"/>
                <a:cs typeface="Verdana" charset="0"/>
              </a:rPr>
              <a:t>Executives </a:t>
            </a:r>
            <a:r>
              <a:rPr lang="en-US" sz="2000" dirty="0" smtClean="0">
                <a:latin typeface="Verdana" charset="0"/>
                <a:ea typeface="Verdana" charset="0"/>
                <a:cs typeface="Verdana" charset="0"/>
              </a:rPr>
              <a:t>Training – Risk Management</a:t>
            </a:r>
          </a:p>
          <a:p>
            <a:pPr marL="685800" lvl="1">
              <a:buClr>
                <a:srgbClr val="E22837"/>
              </a:buClr>
              <a:buFont typeface="Wingdings" charset="2"/>
              <a:buChar char="§"/>
            </a:pPr>
            <a:r>
              <a:rPr lang="en-US" sz="2000" dirty="0" smtClean="0">
                <a:latin typeface="Verdana" charset="0"/>
                <a:ea typeface="Verdana" charset="0"/>
                <a:cs typeface="Verdana" charset="0"/>
              </a:rPr>
              <a:t>Partners and Clients – As much a risk as your own</a:t>
            </a:r>
          </a:p>
          <a:p>
            <a:pPr marL="285750">
              <a:buClr>
                <a:srgbClr val="E22837"/>
              </a:buClr>
              <a:buFont typeface="Wingdings" charset="2"/>
              <a:buChar char="§"/>
            </a:pPr>
            <a:r>
              <a:rPr lang="en-US" sz="2200" dirty="0" smtClean="0">
                <a:latin typeface="Verdana" charset="0"/>
                <a:ea typeface="Verdana" charset="0"/>
                <a:cs typeface="Verdana" charset="0"/>
              </a:rPr>
              <a:t>Will require a lot of resources</a:t>
            </a:r>
          </a:p>
          <a:p>
            <a:pPr marL="285750">
              <a:buClr>
                <a:srgbClr val="E22837"/>
              </a:buClr>
              <a:buFont typeface="Wingdings" charset="2"/>
              <a:buChar char="§"/>
            </a:pPr>
            <a:r>
              <a:rPr lang="en-US" sz="2200" dirty="0" smtClean="0">
                <a:latin typeface="Verdana" charset="0"/>
                <a:ea typeface="Verdana" charset="0"/>
                <a:cs typeface="Verdana" charset="0"/>
              </a:rPr>
              <a:t>You will never be able to train “enough” so establish relationships with outside experts</a:t>
            </a:r>
            <a:endParaRPr lang="en-US" sz="2200" dirty="0">
              <a:latin typeface="Verdana" charset="0"/>
              <a:ea typeface="Verdana" charset="0"/>
              <a:cs typeface="Verdana" charset="0"/>
            </a:endParaRPr>
          </a:p>
        </p:txBody>
      </p:sp>
      <p:sp>
        <p:nvSpPr>
          <p:cNvPr id="5" name="Triangle 4"/>
          <p:cNvSpPr/>
          <p:nvPr/>
        </p:nvSpPr>
        <p:spPr>
          <a:xfrm rot="16200000">
            <a:off x="7935751" y="1967997"/>
            <a:ext cx="4030258" cy="3905593"/>
          </a:xfrm>
          <a:prstGeom prst="triangle">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7920107" y="1744394"/>
            <a:ext cx="4185004" cy="4185004"/>
          </a:xfrm>
          <a:prstGeom prst="rect">
            <a:avLst/>
          </a:prstGeom>
        </p:spPr>
      </p:pic>
    </p:spTree>
    <p:extLst>
      <p:ext uri="{BB962C8B-B14F-4D97-AF65-F5344CB8AC3E}">
        <p14:creationId xmlns:p14="http://schemas.microsoft.com/office/powerpoint/2010/main" val="20577300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271221" y="1399560"/>
            <a:ext cx="7371237" cy="462141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21340" y="305240"/>
            <a:ext cx="11250199" cy="960671"/>
          </a:xfrm>
        </p:spPr>
        <p:txBody>
          <a:bodyPr/>
          <a:lstStyle/>
          <a:p>
            <a:r>
              <a:rPr lang="en-US" sz="2800" dirty="0"/>
              <a:t>LESSONS </a:t>
            </a:r>
            <a:r>
              <a:rPr lang="en-US" sz="2800" dirty="0" smtClean="0"/>
              <a:t>LEARNED: </a:t>
            </a:r>
            <a:r>
              <a:rPr lang="en-US" sz="2800" dirty="0" smtClean="0"/>
              <a:t>INCIDENT RESPONSE READINESS</a:t>
            </a:r>
            <a:endParaRPr lang="en-US" sz="2800" dirty="0"/>
          </a:p>
        </p:txBody>
      </p:sp>
      <p:sp>
        <p:nvSpPr>
          <p:cNvPr id="3" name="Content Placeholder 3"/>
          <p:cNvSpPr txBox="1">
            <a:spLocks/>
          </p:cNvSpPr>
          <p:nvPr/>
        </p:nvSpPr>
        <p:spPr>
          <a:xfrm>
            <a:off x="283323" y="1422635"/>
            <a:ext cx="7498767" cy="4585871"/>
          </a:xfrm>
          <a:prstGeom prst="rect">
            <a:avLst/>
          </a:prstGeom>
        </p:spPr>
        <p:txBody>
          <a:bodyPr vert="horz" wrap="square" lIns="91440" tIns="45720" rIns="91440" bIns="45720" numCol="1"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22837"/>
              </a:buClr>
              <a:buNone/>
            </a:pPr>
            <a:r>
              <a:rPr lang="en-US" sz="2400" b="1" dirty="0" smtClean="0">
                <a:solidFill>
                  <a:srgbClr val="D0202F"/>
                </a:solidFill>
                <a:latin typeface="Verdana" charset="0"/>
                <a:ea typeface="Verdana" charset="0"/>
                <a:cs typeface="Verdana" charset="0"/>
              </a:rPr>
              <a:t>PLAN FOR THE WORST TO MINIMIZE IT</a:t>
            </a:r>
          </a:p>
          <a:p>
            <a:pPr marL="0" indent="0">
              <a:buClr>
                <a:srgbClr val="E22837"/>
              </a:buClr>
              <a:buNone/>
            </a:pPr>
            <a:r>
              <a:rPr lang="en-US" sz="2000" dirty="0" smtClean="0">
                <a:latin typeface="Verdana" charset="0"/>
                <a:ea typeface="Verdana" charset="0"/>
                <a:cs typeface="Verdana" charset="0"/>
              </a:rPr>
              <a:t>”If </a:t>
            </a:r>
            <a:r>
              <a:rPr lang="en-US" sz="2000" dirty="0">
                <a:latin typeface="Verdana" charset="0"/>
                <a:ea typeface="Verdana" charset="0"/>
                <a:cs typeface="Verdana" charset="0"/>
              </a:rPr>
              <a:t>you know the enemy and know yourself, you need not fear the result of a hundred battles. If you know yourself but not the enemy, for every victory gained you will also suffer a defeat. If you know neither the enemy nor yourself, you will succumb in every battle</a:t>
            </a:r>
            <a:r>
              <a:rPr lang="en-US" sz="2000" dirty="0" smtClean="0">
                <a:latin typeface="Verdana" charset="0"/>
                <a:ea typeface="Verdana" charset="0"/>
                <a:cs typeface="Verdana" charset="0"/>
              </a:rPr>
              <a:t>.”  - Sun Tzu, The  Art of War</a:t>
            </a:r>
            <a:endParaRPr lang="en-US" sz="2000" b="1" dirty="0" smtClean="0">
              <a:solidFill>
                <a:srgbClr val="D0202F"/>
              </a:solidFill>
              <a:latin typeface="Verdana" charset="0"/>
              <a:ea typeface="Verdana" charset="0"/>
              <a:cs typeface="Verdana" charset="0"/>
            </a:endParaRPr>
          </a:p>
          <a:p>
            <a:pPr marL="285750" indent="-285750">
              <a:buClr>
                <a:srgbClr val="E22837"/>
              </a:buClr>
              <a:buFont typeface="Wingdings" charset="2"/>
              <a:buChar char="§"/>
            </a:pPr>
            <a:r>
              <a:rPr lang="en-US" sz="1800" dirty="0" smtClean="0">
                <a:latin typeface="Verdana" charset="0"/>
                <a:ea typeface="Verdana" charset="0"/>
                <a:cs typeface="Verdana" charset="0"/>
              </a:rPr>
              <a:t>Create and practice a </a:t>
            </a:r>
            <a:r>
              <a:rPr lang="en-US" sz="1800" u="sng" dirty="0" smtClean="0">
                <a:latin typeface="Verdana" charset="0"/>
                <a:ea typeface="Verdana" charset="0"/>
                <a:cs typeface="Verdana" charset="0"/>
              </a:rPr>
              <a:t>real</a:t>
            </a:r>
            <a:r>
              <a:rPr lang="en-US" sz="1800" dirty="0" smtClean="0">
                <a:latin typeface="Verdana" charset="0"/>
                <a:ea typeface="Verdana" charset="0"/>
                <a:cs typeface="Verdana" charset="0"/>
              </a:rPr>
              <a:t> Incident Response plan</a:t>
            </a:r>
          </a:p>
          <a:p>
            <a:pPr marL="285750" indent="-285750">
              <a:buClr>
                <a:srgbClr val="E22837"/>
              </a:buClr>
              <a:buFont typeface="Wingdings" charset="2"/>
              <a:buChar char="§"/>
            </a:pPr>
            <a:r>
              <a:rPr lang="en-US" sz="1800" dirty="0" smtClean="0">
                <a:latin typeface="Verdana" charset="0"/>
                <a:ea typeface="Verdana" charset="0"/>
                <a:cs typeface="Verdana" charset="0"/>
              </a:rPr>
              <a:t>Know where your critical data and systems are</a:t>
            </a:r>
          </a:p>
          <a:p>
            <a:pPr marL="285750" indent="-285750">
              <a:buClr>
                <a:srgbClr val="E22837"/>
              </a:buClr>
              <a:buFont typeface="Wingdings" charset="2"/>
              <a:buChar char="§"/>
            </a:pPr>
            <a:r>
              <a:rPr lang="en-US" sz="1800" dirty="0" smtClean="0">
                <a:latin typeface="Verdana" charset="0"/>
                <a:ea typeface="Verdana" charset="0"/>
                <a:cs typeface="Verdana" charset="0"/>
              </a:rPr>
              <a:t>Know what resources you have to identify a breach</a:t>
            </a:r>
          </a:p>
          <a:p>
            <a:pPr marL="285750" indent="-285750">
              <a:buClr>
                <a:srgbClr val="E22837"/>
              </a:buClr>
              <a:buFont typeface="Wingdings" charset="2"/>
              <a:buChar char="§"/>
            </a:pPr>
            <a:r>
              <a:rPr lang="en-US" sz="1800" dirty="0" smtClean="0">
                <a:latin typeface="Verdana" charset="0"/>
                <a:ea typeface="Verdana" charset="0"/>
                <a:cs typeface="Verdana" charset="0"/>
              </a:rPr>
              <a:t>Know the techniques of attackers and use this to make an actionable plan to evaluate and mitigate</a:t>
            </a:r>
          </a:p>
          <a:p>
            <a:pPr marL="285750" indent="-285750">
              <a:buClr>
                <a:srgbClr val="E22837"/>
              </a:buClr>
              <a:buFont typeface="Wingdings" charset="2"/>
              <a:buChar char="§"/>
            </a:pPr>
            <a:r>
              <a:rPr lang="en-US" sz="1800" dirty="0" smtClean="0">
                <a:latin typeface="Verdana" charset="0"/>
                <a:ea typeface="Verdana" charset="0"/>
                <a:cs typeface="Verdana" charset="0"/>
              </a:rPr>
              <a:t>Consider communication – law enforcement, SME, partners, internal and external stakeholders</a:t>
            </a:r>
            <a:endParaRPr lang="en-US" sz="1800" dirty="0">
              <a:latin typeface="Verdana" charset="0"/>
              <a:ea typeface="Verdana" charset="0"/>
              <a:cs typeface="Verdana" charset="0"/>
            </a:endParaRPr>
          </a:p>
        </p:txBody>
      </p:sp>
      <p:sp>
        <p:nvSpPr>
          <p:cNvPr id="5" name="Triangle 4"/>
          <p:cNvSpPr/>
          <p:nvPr/>
        </p:nvSpPr>
        <p:spPr>
          <a:xfrm rot="16200000">
            <a:off x="7935751" y="1967997"/>
            <a:ext cx="4030258" cy="3905593"/>
          </a:xfrm>
          <a:prstGeom prst="triangle">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7920107" y="1744394"/>
            <a:ext cx="4185004" cy="4185004"/>
          </a:xfrm>
          <a:prstGeom prst="rect">
            <a:avLst/>
          </a:prstGeom>
        </p:spPr>
      </p:pic>
    </p:spTree>
    <p:extLst>
      <p:ext uri="{BB962C8B-B14F-4D97-AF65-F5344CB8AC3E}">
        <p14:creationId xmlns:p14="http://schemas.microsoft.com/office/powerpoint/2010/main" val="21659680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8935" y="2729132"/>
            <a:ext cx="7716044" cy="1797511"/>
          </a:xfrm>
        </p:spPr>
        <p:txBody>
          <a:bodyPr/>
          <a:lstStyle/>
          <a:p>
            <a:pPr>
              <a:lnSpc>
                <a:spcPct val="110000"/>
              </a:lnSpc>
              <a:spcBef>
                <a:spcPts val="0"/>
              </a:spcBef>
            </a:pPr>
            <a:r>
              <a:rPr lang="en-US" dirty="0" smtClean="0"/>
              <a:t>THANK YOU</a:t>
            </a:r>
            <a:br>
              <a:rPr lang="en-US" dirty="0" smtClean="0"/>
            </a:br>
            <a:r>
              <a:rPr lang="en-US" dirty="0" smtClean="0"/>
              <a:t/>
            </a:r>
            <a:br>
              <a:rPr lang="en-US" dirty="0" smtClean="0"/>
            </a:br>
            <a:r>
              <a:rPr lang="en-US" sz="1400" dirty="0" smtClean="0">
                <a:solidFill>
                  <a:prstClr val="white"/>
                </a:solidFill>
              </a:rPr>
              <a:t>Mark Lachniet</a:t>
            </a:r>
            <a:r>
              <a:rPr lang="en-US" sz="1400" dirty="0">
                <a:solidFill>
                  <a:prstClr val="white"/>
                </a:solidFill>
              </a:rPr>
              <a:t/>
            </a:r>
            <a:br>
              <a:rPr lang="en-US" sz="1400" dirty="0">
                <a:solidFill>
                  <a:prstClr val="white"/>
                </a:solidFill>
              </a:rPr>
            </a:br>
            <a:r>
              <a:rPr lang="en-US" sz="1400" dirty="0" smtClean="0">
                <a:solidFill>
                  <a:prstClr val="white"/>
                </a:solidFill>
              </a:rPr>
              <a:t>Manager, Information Security Solutions</a:t>
            </a:r>
            <a:br>
              <a:rPr lang="en-US" sz="1400" dirty="0" smtClean="0">
                <a:solidFill>
                  <a:prstClr val="white"/>
                </a:solidFill>
              </a:rPr>
            </a:br>
            <a:r>
              <a:rPr lang="en-US" sz="1400" dirty="0" smtClean="0">
                <a:solidFill>
                  <a:prstClr val="white"/>
                </a:solidFill>
              </a:rPr>
              <a:t>Mark.Lachniet@cdw.com</a:t>
            </a:r>
            <a:endParaRPr lang="en-US" sz="1400" dirty="0"/>
          </a:p>
        </p:txBody>
      </p:sp>
    </p:spTree>
    <p:extLst>
      <p:ext uri="{BB962C8B-B14F-4D97-AF65-F5344CB8AC3E}">
        <p14:creationId xmlns:p14="http://schemas.microsoft.com/office/powerpoint/2010/main" val="960728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340" y="305240"/>
            <a:ext cx="11457233" cy="960671"/>
          </a:xfrm>
        </p:spPr>
        <p:txBody>
          <a:bodyPr/>
          <a:lstStyle/>
          <a:p>
            <a:r>
              <a:rPr lang="en-US" sz="3200" dirty="0" smtClean="0"/>
              <a:t>Information Security – We Are At War</a:t>
            </a:r>
            <a:endParaRPr lang="en-US" sz="3200" dirty="0"/>
          </a:p>
        </p:txBody>
      </p:sp>
      <p:sp>
        <p:nvSpPr>
          <p:cNvPr id="3" name="Content Placeholder 3"/>
          <p:cNvSpPr txBox="1">
            <a:spLocks/>
          </p:cNvSpPr>
          <p:nvPr/>
        </p:nvSpPr>
        <p:spPr>
          <a:xfrm>
            <a:off x="707366" y="1392517"/>
            <a:ext cx="11116264" cy="4893647"/>
          </a:xfrm>
          <a:prstGeom prst="rect">
            <a:avLst/>
          </a:prstGeom>
        </p:spPr>
        <p:txBody>
          <a:bodyPr vert="horz" wrap="square" lIns="91440" tIns="45720" rIns="91440" bIns="45720" numCol="1"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Clr>
                <a:srgbClr val="E22837"/>
              </a:buClr>
              <a:buFont typeface="Wingdings" charset="2"/>
              <a:buChar char="§"/>
            </a:pPr>
            <a:r>
              <a:rPr lang="en-US" sz="2400" dirty="0" smtClean="0"/>
              <a:t>“War </a:t>
            </a:r>
            <a:r>
              <a:rPr lang="en-US" sz="2400" dirty="0"/>
              <a:t>is the continuation of politics by other means</a:t>
            </a:r>
            <a:r>
              <a:rPr lang="en-US" sz="2400" dirty="0" smtClean="0"/>
              <a:t>.” </a:t>
            </a:r>
            <a:r>
              <a:rPr lang="en-US" sz="2400" dirty="0"/>
              <a:t>–Admiral Carl von Clausewitz, </a:t>
            </a:r>
            <a:r>
              <a:rPr lang="en-US" sz="2400" dirty="0" smtClean="0"/>
              <a:t>famous Prussian </a:t>
            </a:r>
            <a:r>
              <a:rPr lang="en-US" sz="2400" dirty="0"/>
              <a:t>general and military theorist </a:t>
            </a:r>
            <a:endParaRPr lang="en-US" sz="2400" dirty="0" smtClean="0"/>
          </a:p>
          <a:p>
            <a:pPr marL="685800" lvl="1">
              <a:buClr>
                <a:srgbClr val="E22837"/>
              </a:buClr>
              <a:buFont typeface="Wingdings" charset="2"/>
              <a:buChar char="§"/>
            </a:pPr>
            <a:r>
              <a:rPr lang="en-US" sz="2400" b="1" dirty="0" smtClean="0"/>
              <a:t>Hacking is modern warfare, as well as modern crime</a:t>
            </a:r>
          </a:p>
          <a:p>
            <a:pPr marL="285750" indent="-285750">
              <a:buClr>
                <a:srgbClr val="E22837"/>
              </a:buClr>
              <a:buFont typeface="Wingdings" charset="2"/>
              <a:buChar char="§"/>
            </a:pPr>
            <a:r>
              <a:rPr lang="en-US" sz="2400" dirty="0"/>
              <a:t>“Following the teachings of Sun Tzu, all warfare is asymmetric because one exploits an enemy’s strengths while attacking his weaknesses” -David L. </a:t>
            </a:r>
            <a:r>
              <a:rPr lang="en-US" sz="2400" dirty="0" smtClean="0"/>
              <a:t>Buffaloe</a:t>
            </a:r>
            <a:r>
              <a:rPr lang="en-US" sz="2400" dirty="0"/>
              <a:t>, </a:t>
            </a:r>
            <a:r>
              <a:rPr lang="en-US" sz="2400" dirty="0" smtClean="0"/>
              <a:t>Association Of The United States Army</a:t>
            </a:r>
            <a:endParaRPr lang="en-US" sz="2400" dirty="0"/>
          </a:p>
          <a:p>
            <a:pPr marL="685800" lvl="1">
              <a:buClr>
                <a:srgbClr val="E22837"/>
              </a:buClr>
              <a:buFont typeface="Wingdings" charset="2"/>
              <a:buChar char="§"/>
            </a:pPr>
            <a:r>
              <a:rPr lang="en-US" sz="2400" b="1" dirty="0" smtClean="0"/>
              <a:t>Hacking favors the small, the agile, the creative</a:t>
            </a:r>
            <a:endParaRPr lang="en-US" sz="2400" b="1" dirty="0">
              <a:ea typeface="Verdana" charset="0"/>
              <a:cs typeface="Verdana" charset="0"/>
            </a:endParaRPr>
          </a:p>
          <a:p>
            <a:pPr marL="285750">
              <a:buClr>
                <a:srgbClr val="E22837"/>
              </a:buClr>
              <a:buFont typeface="Wingdings" charset="2"/>
              <a:buChar char="§"/>
            </a:pPr>
            <a:r>
              <a:rPr lang="en-US" sz="2400" dirty="0"/>
              <a:t>“When warranted, the United States will respond to hostile acts in cyberspace as we would to any other threat to our country. We reserve the right to use all necessary means — diplomatic, informational, military, and </a:t>
            </a:r>
            <a:r>
              <a:rPr lang="en-US" sz="2400" dirty="0" smtClean="0"/>
              <a:t>economic” - International </a:t>
            </a:r>
            <a:r>
              <a:rPr lang="en-US" sz="2400" dirty="0"/>
              <a:t>Strategy for Cyberspace, The White House, </a:t>
            </a:r>
            <a:r>
              <a:rPr lang="en-US" sz="2400" dirty="0" smtClean="0"/>
              <a:t>2011</a:t>
            </a:r>
          </a:p>
          <a:p>
            <a:pPr marL="685800" lvl="1">
              <a:buClr>
                <a:srgbClr val="E22837"/>
              </a:buClr>
              <a:buFont typeface="Wingdings" charset="2"/>
              <a:buChar char="§"/>
            </a:pPr>
            <a:r>
              <a:rPr lang="en-US" sz="2400" b="1" dirty="0" smtClean="0">
                <a:ea typeface="Verdana" charset="0"/>
                <a:cs typeface="Verdana" charset="0"/>
              </a:rPr>
              <a:t>The US Military recognizes this and retains the right to respond with bombs</a:t>
            </a:r>
            <a:endParaRPr lang="en-US" sz="2400" b="1" dirty="0">
              <a:ea typeface="Verdana" charset="0"/>
              <a:cs typeface="Verdana" charset="0"/>
            </a:endParaRPr>
          </a:p>
        </p:txBody>
      </p:sp>
    </p:spTree>
    <p:extLst>
      <p:ext uri="{BB962C8B-B14F-4D97-AF65-F5344CB8AC3E}">
        <p14:creationId xmlns:p14="http://schemas.microsoft.com/office/powerpoint/2010/main" val="6165596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340" y="305240"/>
            <a:ext cx="11457233" cy="960671"/>
          </a:xfrm>
        </p:spPr>
        <p:txBody>
          <a:bodyPr/>
          <a:lstStyle/>
          <a:p>
            <a:r>
              <a:rPr lang="en-US" sz="3200" dirty="0" smtClean="0"/>
              <a:t>It’s not a matter of </a:t>
            </a:r>
            <a:r>
              <a:rPr lang="en-US" sz="3200" u="sng" dirty="0" smtClean="0"/>
              <a:t>if</a:t>
            </a:r>
            <a:r>
              <a:rPr lang="en-US" sz="3200" dirty="0" smtClean="0"/>
              <a:t> but of </a:t>
            </a:r>
            <a:r>
              <a:rPr lang="en-US" sz="3200" u="sng" dirty="0" smtClean="0"/>
              <a:t>when</a:t>
            </a:r>
            <a:endParaRPr lang="en-US" sz="3200" dirty="0"/>
          </a:p>
        </p:txBody>
      </p:sp>
      <p:sp>
        <p:nvSpPr>
          <p:cNvPr id="3" name="Content Placeholder 3"/>
          <p:cNvSpPr txBox="1">
            <a:spLocks/>
          </p:cNvSpPr>
          <p:nvPr/>
        </p:nvSpPr>
        <p:spPr>
          <a:xfrm>
            <a:off x="707366" y="1392517"/>
            <a:ext cx="11116264" cy="4893647"/>
          </a:xfrm>
          <a:prstGeom prst="rect">
            <a:avLst/>
          </a:prstGeom>
        </p:spPr>
        <p:txBody>
          <a:bodyPr vert="horz" wrap="square" lIns="91440" tIns="45720" rIns="91440" bIns="45720" numCol="1"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Clr>
                <a:srgbClr val="E22837"/>
              </a:buClr>
              <a:buFont typeface="Wingdings" charset="2"/>
              <a:buChar char="§"/>
            </a:pPr>
            <a:r>
              <a:rPr lang="en-US" sz="2400" dirty="0"/>
              <a:t>“Companies have done a lot of things right, but it is not a matter of if but when they will come under attack. Attacks are becoming larger and more scalable, and because of the success of ransomware attacks that trend is likely to continue” -</a:t>
            </a:r>
            <a:r>
              <a:rPr lang="en-US" sz="2400" dirty="0" smtClean="0"/>
              <a:t>Alliance Manchester Business School</a:t>
            </a:r>
          </a:p>
          <a:p>
            <a:pPr marL="685800" lvl="1">
              <a:buClr>
                <a:srgbClr val="E22837"/>
              </a:buClr>
              <a:buFont typeface="Wingdings" charset="2"/>
              <a:buChar char="§"/>
            </a:pPr>
            <a:r>
              <a:rPr lang="en-US" sz="2400" b="1" dirty="0" smtClean="0"/>
              <a:t>We are all at risk, and the risk is will be with us forever</a:t>
            </a:r>
          </a:p>
          <a:p>
            <a:pPr marL="285750" indent="-285750">
              <a:buClr>
                <a:srgbClr val="E22837"/>
              </a:buClr>
              <a:buFont typeface="Wingdings" charset="2"/>
              <a:buChar char="§"/>
            </a:pPr>
            <a:r>
              <a:rPr lang="en-US" sz="2400" dirty="0" smtClean="0"/>
              <a:t>“It is the doctrine of war not to assume the enemy will not come, but rather to rely on one’s readiness to meet him; not to presume that </a:t>
            </a:r>
            <a:r>
              <a:rPr lang="en-US" sz="2400" dirty="0" smtClean="0"/>
              <a:t>he will </a:t>
            </a:r>
            <a:r>
              <a:rPr lang="en-US" sz="2400" dirty="0" smtClean="0"/>
              <a:t>not attack ; but rather to make one’s self invincible” –Sun Tzu, The Art of War</a:t>
            </a:r>
          </a:p>
          <a:p>
            <a:pPr marL="685800" lvl="1">
              <a:buClr>
                <a:srgbClr val="E22837"/>
              </a:buClr>
              <a:buFont typeface="Wingdings" charset="2"/>
              <a:buChar char="§"/>
            </a:pPr>
            <a:r>
              <a:rPr lang="en-US" sz="2000" b="1" dirty="0" smtClean="0">
                <a:ea typeface="Verdana" charset="0"/>
                <a:cs typeface="Verdana" charset="0"/>
              </a:rPr>
              <a:t>All organizations have something that attackers want!</a:t>
            </a:r>
          </a:p>
          <a:p>
            <a:pPr marL="1085850" lvl="2">
              <a:buClr>
                <a:srgbClr val="E22837"/>
              </a:buClr>
              <a:buFont typeface="Wingdings" charset="2"/>
              <a:buChar char="§"/>
            </a:pPr>
            <a:r>
              <a:rPr lang="en-US" sz="1800" b="1" dirty="0" smtClean="0">
                <a:ea typeface="Verdana" charset="0"/>
                <a:cs typeface="Verdana" charset="0"/>
              </a:rPr>
              <a:t>Personal information – to steal your money or to blackmail you (see:  OPM breach)</a:t>
            </a:r>
          </a:p>
          <a:p>
            <a:pPr marL="1085850" lvl="2">
              <a:buClr>
                <a:srgbClr val="E22837"/>
              </a:buClr>
              <a:buFont typeface="Wingdings" charset="2"/>
              <a:buChar char="§"/>
            </a:pPr>
            <a:r>
              <a:rPr lang="en-US" sz="1800" b="1" dirty="0" smtClean="0">
                <a:ea typeface="Verdana" charset="0"/>
                <a:cs typeface="Verdana" charset="0"/>
              </a:rPr>
              <a:t>Company information – to take your research and techniques and defeat you in the marketplace</a:t>
            </a:r>
          </a:p>
          <a:p>
            <a:pPr marL="1085850" lvl="2">
              <a:buClr>
                <a:srgbClr val="E22837"/>
              </a:buClr>
              <a:buFont typeface="Wingdings" charset="2"/>
              <a:buChar char="§"/>
            </a:pPr>
            <a:r>
              <a:rPr lang="en-US" sz="1800" b="1" dirty="0" smtClean="0">
                <a:ea typeface="Verdana" charset="0"/>
                <a:cs typeface="Verdana" charset="0"/>
              </a:rPr>
              <a:t>Political information – to embarrass you or for political advocacy</a:t>
            </a:r>
          </a:p>
          <a:p>
            <a:pPr marL="1085850" lvl="2">
              <a:buClr>
                <a:srgbClr val="E22837"/>
              </a:buClr>
              <a:buFont typeface="Wingdings" charset="2"/>
              <a:buChar char="§"/>
            </a:pPr>
            <a:r>
              <a:rPr lang="en-US" sz="1800" b="1" dirty="0" smtClean="0">
                <a:ea typeface="Verdana" charset="0"/>
                <a:cs typeface="Verdana" charset="0"/>
              </a:rPr>
              <a:t>Resources – to assist in attacking other targets, to create digital </a:t>
            </a:r>
            <a:r>
              <a:rPr lang="en-US" sz="1800" b="1" dirty="0" smtClean="0">
                <a:ea typeface="Verdana" charset="0"/>
                <a:cs typeface="Verdana" charset="0"/>
              </a:rPr>
              <a:t>currency, digital contraband</a:t>
            </a:r>
            <a:endParaRPr lang="en-US" sz="1800" b="1" dirty="0">
              <a:ea typeface="Verdana" charset="0"/>
              <a:cs typeface="Verdana" charset="0"/>
            </a:endParaRPr>
          </a:p>
        </p:txBody>
      </p:sp>
    </p:spTree>
    <p:extLst>
      <p:ext uri="{BB962C8B-B14F-4D97-AF65-F5344CB8AC3E}">
        <p14:creationId xmlns:p14="http://schemas.microsoft.com/office/powerpoint/2010/main" val="8457753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THIS ISN’T OUR BIGGEST EXTERNAL THREAT…</a:t>
            </a:r>
            <a:endParaRPr lang="en-US" sz="20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516" y="1354383"/>
            <a:ext cx="3921894" cy="4858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27483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OR THIS…</a:t>
            </a:r>
            <a:endParaRPr lang="en-US" sz="2000" dirty="0"/>
          </a:p>
        </p:txBody>
      </p:sp>
      <p:pic>
        <p:nvPicPr>
          <p:cNvPr id="2054" name="Picture 6" descr="https://motherboard-images.vice.com/content-images/contentimage/31195/14570999215384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011" y="1145066"/>
            <a:ext cx="7040892" cy="469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7169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IT’S THIS!</a:t>
            </a:r>
            <a:endParaRPr lang="en-US" sz="2000" dirty="0"/>
          </a:p>
        </p:txBody>
      </p:sp>
      <p:pic>
        <p:nvPicPr>
          <p:cNvPr id="5" name="Picture 4" descr="Gang"/>
          <p:cNvPicPr>
            <a:picLocks noChangeAspect="1" noChangeArrowheads="1"/>
          </p:cNvPicPr>
          <p:nvPr/>
        </p:nvPicPr>
        <p:blipFill>
          <a:blip r:embed="rId3" cstate="print"/>
          <a:srcRect/>
          <a:stretch>
            <a:fillRect/>
          </a:stretch>
        </p:blipFill>
        <p:spPr bwMode="auto">
          <a:xfrm>
            <a:off x="472598" y="1274703"/>
            <a:ext cx="6076950" cy="4562475"/>
          </a:xfrm>
          <a:prstGeom prst="rect">
            <a:avLst/>
          </a:prstGeom>
          <a:noFill/>
          <a:ln w="9525">
            <a:noFill/>
            <a:miter lim="800000"/>
            <a:headEnd/>
            <a:tailEnd/>
          </a:ln>
        </p:spPr>
      </p:pic>
      <p:sp>
        <p:nvSpPr>
          <p:cNvPr id="3" name="TextBox 2"/>
          <p:cNvSpPr txBox="1"/>
          <p:nvPr/>
        </p:nvSpPr>
        <p:spPr>
          <a:xfrm>
            <a:off x="6978770" y="1345721"/>
            <a:ext cx="4433977" cy="4524315"/>
          </a:xfrm>
          <a:prstGeom prst="rect">
            <a:avLst/>
          </a:prstGeom>
          <a:noFill/>
        </p:spPr>
        <p:txBody>
          <a:bodyPr wrap="square" rtlCol="0">
            <a:spAutoFit/>
          </a:bodyPr>
          <a:lstStyle/>
          <a:p>
            <a:r>
              <a:rPr lang="en-US" sz="3200" dirty="0" smtClean="0"/>
              <a:t>“Hackers </a:t>
            </a:r>
            <a:r>
              <a:rPr lang="en-US" sz="3200" dirty="0"/>
              <a:t>are breaking the systems for profit. Before, it was about intellectual curiosity and pursuit of knowledge and thrill, and now hacking is big business</a:t>
            </a:r>
            <a:r>
              <a:rPr lang="en-US" sz="3200" dirty="0" smtClean="0"/>
              <a:t>.” -Kevin </a:t>
            </a:r>
            <a:r>
              <a:rPr lang="en-US" sz="3200" dirty="0"/>
              <a:t>Mitnick</a:t>
            </a:r>
          </a:p>
          <a:p>
            <a:endParaRPr lang="en-US" sz="3200" dirty="0"/>
          </a:p>
        </p:txBody>
      </p:sp>
    </p:spTree>
    <p:extLst>
      <p:ext uri="{BB962C8B-B14F-4D97-AF65-F5344CB8AC3E}">
        <p14:creationId xmlns:p14="http://schemas.microsoft.com/office/powerpoint/2010/main" val="40057169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AND THIS!</a:t>
            </a:r>
            <a:endParaRPr lang="en-US" sz="2000" dirty="0"/>
          </a:p>
        </p:txBody>
      </p:sp>
      <p:pic>
        <p:nvPicPr>
          <p:cNvPr id="4" name="Picture 5" descr="chinahack"/>
          <p:cNvPicPr>
            <a:picLocks noChangeAspect="1" noChangeArrowheads="1"/>
          </p:cNvPicPr>
          <p:nvPr/>
        </p:nvPicPr>
        <p:blipFill>
          <a:blip r:embed="rId3" cstate="print"/>
          <a:srcRect/>
          <a:stretch>
            <a:fillRect/>
          </a:stretch>
        </p:blipFill>
        <p:spPr bwMode="auto">
          <a:xfrm>
            <a:off x="549802" y="1260477"/>
            <a:ext cx="6629400" cy="4402137"/>
          </a:xfrm>
          <a:prstGeom prst="rect">
            <a:avLst/>
          </a:prstGeom>
          <a:noFill/>
          <a:ln w="9525">
            <a:noFill/>
            <a:miter lim="800000"/>
            <a:headEnd/>
            <a:tailEnd/>
          </a:ln>
        </p:spPr>
      </p:pic>
      <p:sp>
        <p:nvSpPr>
          <p:cNvPr id="5" name="Text Box 4"/>
          <p:cNvSpPr txBox="1">
            <a:spLocks noChangeArrowheads="1"/>
          </p:cNvSpPr>
          <p:nvPr/>
        </p:nvSpPr>
        <p:spPr bwMode="auto">
          <a:xfrm>
            <a:off x="1229255" y="5754648"/>
            <a:ext cx="4429418" cy="215444"/>
          </a:xfrm>
          <a:prstGeom prst="rect">
            <a:avLst/>
          </a:prstGeom>
          <a:noFill/>
          <a:ln w="9525">
            <a:noFill/>
            <a:miter lim="800000"/>
            <a:headEnd/>
            <a:tailEnd/>
          </a:ln>
        </p:spPr>
        <p:txBody>
          <a:bodyPr wrap="none">
            <a:spAutoFit/>
          </a:bodyPr>
          <a:lstStyle/>
          <a:p>
            <a:pPr algn="r"/>
            <a:r>
              <a:rPr lang="en-US" sz="800" dirty="0">
                <a:latin typeface="Verdana" pitchFamily="34" charset="0"/>
                <a:ea typeface="Verdana" pitchFamily="34" charset="0"/>
                <a:cs typeface="Verdana" pitchFamily="34" charset="0"/>
              </a:rPr>
              <a:t>Source</a:t>
            </a:r>
            <a:r>
              <a:rPr lang="en-US" sz="800" dirty="0" smtClean="0">
                <a:latin typeface="Verdana" pitchFamily="34" charset="0"/>
                <a:ea typeface="Verdana" pitchFamily="34" charset="0"/>
                <a:cs typeface="Verdana" pitchFamily="34" charset="0"/>
              </a:rPr>
              <a:t>: </a:t>
            </a:r>
            <a:r>
              <a:rPr lang="en-US" sz="800" i="1" dirty="0" smtClean="0">
                <a:latin typeface="Verdana" pitchFamily="34" charset="0"/>
                <a:ea typeface="Verdana" pitchFamily="34" charset="0"/>
                <a:cs typeface="Verdana" pitchFamily="34" charset="0"/>
              </a:rPr>
              <a:t>APT1: Exposing </a:t>
            </a:r>
            <a:r>
              <a:rPr lang="en-US" sz="800" i="1" dirty="0">
                <a:latin typeface="Verdana" pitchFamily="34" charset="0"/>
                <a:ea typeface="Verdana" pitchFamily="34" charset="0"/>
                <a:cs typeface="Verdana" pitchFamily="34" charset="0"/>
              </a:rPr>
              <a:t>one of China’s Cyber Espionage Units</a:t>
            </a:r>
            <a:r>
              <a:rPr lang="en-US" sz="800" dirty="0">
                <a:latin typeface="Verdana" pitchFamily="34" charset="0"/>
                <a:ea typeface="Verdana" pitchFamily="34" charset="0"/>
                <a:cs typeface="Verdana" pitchFamily="34" charset="0"/>
              </a:rPr>
              <a:t>, Mandiant</a:t>
            </a:r>
            <a:r>
              <a:rPr lang="en-US" sz="800" baseline="30000" dirty="0">
                <a:latin typeface="Verdana" pitchFamily="34" charset="0"/>
                <a:ea typeface="Verdana" pitchFamily="34" charset="0"/>
                <a:cs typeface="Verdana" pitchFamily="34" charset="0"/>
              </a:rPr>
              <a:t>®</a:t>
            </a:r>
            <a:r>
              <a:rPr lang="en-US" sz="800" dirty="0">
                <a:latin typeface="Verdana" pitchFamily="34" charset="0"/>
                <a:ea typeface="Verdana" pitchFamily="34" charset="0"/>
                <a:cs typeface="Verdana" pitchFamily="34" charset="0"/>
              </a:rPr>
              <a:t>, 2013</a:t>
            </a:r>
          </a:p>
        </p:txBody>
      </p:sp>
      <p:pic>
        <p:nvPicPr>
          <p:cNvPr id="1026" name="Picture 2" descr="Image result for north korea sony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912" y="1355363"/>
            <a:ext cx="4192138" cy="4192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7169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THE PROBLEM IS ALSO OURSELVES – OUR EDUCATIONAL SYSTEM</a:t>
            </a:r>
            <a:endParaRPr lang="en-US" sz="2000" dirty="0"/>
          </a:p>
        </p:txBody>
      </p:sp>
      <p:pic>
        <p:nvPicPr>
          <p:cNvPr id="3074" name="Picture 2" descr="Image result for computer science graduation c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837" y="1295460"/>
            <a:ext cx="6914711" cy="363022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computer question 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440" y="1295460"/>
            <a:ext cx="4286250" cy="20859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678174" y="1952553"/>
            <a:ext cx="1130060" cy="369332"/>
          </a:xfrm>
          <a:prstGeom prst="rect">
            <a:avLst/>
          </a:prstGeom>
          <a:noFill/>
        </p:spPr>
        <p:txBody>
          <a:bodyPr wrap="square" rtlCol="0">
            <a:spAutoFit/>
          </a:bodyPr>
          <a:lstStyle/>
          <a:p>
            <a:r>
              <a:rPr lang="en-US" dirty="0" smtClean="0"/>
              <a:t>security</a:t>
            </a:r>
            <a:endParaRPr lang="en-US" dirty="0"/>
          </a:p>
        </p:txBody>
      </p:sp>
      <p:sp>
        <p:nvSpPr>
          <p:cNvPr id="6" name="TextBox 5"/>
          <p:cNvSpPr txBox="1"/>
          <p:nvPr/>
        </p:nvSpPr>
        <p:spPr>
          <a:xfrm>
            <a:off x="7703389" y="3441940"/>
            <a:ext cx="4019909" cy="2308324"/>
          </a:xfrm>
          <a:prstGeom prst="rect">
            <a:avLst/>
          </a:prstGeom>
          <a:noFill/>
        </p:spPr>
        <p:txBody>
          <a:bodyPr wrap="square" rtlCol="0">
            <a:spAutoFit/>
          </a:bodyPr>
          <a:lstStyle/>
          <a:p>
            <a:r>
              <a:rPr lang="en-US" dirty="0"/>
              <a:t>“Teaching cybersecurity is difficult in of itself.  The technology, threats, and attack methods rapidly shift.  It seems every eight to twelve months, the industry swings to an entirely new focus.  A fellow security professional stated “if they are learning from a book, it is already outdated”. </a:t>
            </a:r>
            <a:r>
              <a:rPr lang="en-US" dirty="0" smtClean="0"/>
              <a:t>  -McAfee</a:t>
            </a:r>
            <a:endParaRPr lang="en-US" dirty="0"/>
          </a:p>
        </p:txBody>
      </p:sp>
      <p:sp>
        <p:nvSpPr>
          <p:cNvPr id="7" name="TextBox 6"/>
          <p:cNvSpPr txBox="1"/>
          <p:nvPr/>
        </p:nvSpPr>
        <p:spPr>
          <a:xfrm>
            <a:off x="414068" y="5020574"/>
            <a:ext cx="6952890" cy="1200329"/>
          </a:xfrm>
          <a:prstGeom prst="rect">
            <a:avLst/>
          </a:prstGeom>
          <a:noFill/>
        </p:spPr>
        <p:txBody>
          <a:bodyPr wrap="square" rtlCol="0">
            <a:spAutoFit/>
          </a:bodyPr>
          <a:lstStyle/>
          <a:p>
            <a:r>
              <a:rPr lang="en-US" dirty="0" smtClean="0"/>
              <a:t>“Educators </a:t>
            </a:r>
            <a:r>
              <a:rPr lang="en-US" dirty="0"/>
              <a:t>are </a:t>
            </a:r>
            <a:r>
              <a:rPr lang="en-US" dirty="0" smtClean="0"/>
              <a:t>‘failing </a:t>
            </a:r>
            <a:r>
              <a:rPr lang="en-US" dirty="0"/>
              <a:t>computer science students by deprioritizing cybersecurity </a:t>
            </a:r>
            <a:r>
              <a:rPr lang="en-US" dirty="0" smtClean="0"/>
              <a:t>training’ </a:t>
            </a:r>
            <a:r>
              <a:rPr lang="en-US" dirty="0"/>
              <a:t>and </a:t>
            </a:r>
            <a:r>
              <a:rPr lang="en-US" dirty="0" smtClean="0"/>
              <a:t>‘are </a:t>
            </a:r>
            <a:r>
              <a:rPr lang="en-US" dirty="0"/>
              <a:t>inadvertently contributing to the lack of cybersecurity readiness in the U.S</a:t>
            </a:r>
            <a:r>
              <a:rPr lang="en-US" dirty="0" smtClean="0"/>
              <a:t>.’” – CloudPassage</a:t>
            </a:r>
            <a:r>
              <a:rPr lang="en-US" dirty="0"/>
              <a:t>, </a:t>
            </a:r>
            <a:r>
              <a:rPr lang="en-US" dirty="0" smtClean="0"/>
              <a:t>National Cybersecurity Institute</a:t>
            </a:r>
            <a:endParaRPr lang="en-US" dirty="0"/>
          </a:p>
        </p:txBody>
      </p:sp>
    </p:spTree>
    <p:extLst>
      <p:ext uri="{BB962C8B-B14F-4D97-AF65-F5344CB8AC3E}">
        <p14:creationId xmlns:p14="http://schemas.microsoft.com/office/powerpoint/2010/main" val="37500932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5">
      <a:dk1>
        <a:srgbClr val="4B4C4F"/>
      </a:dk1>
      <a:lt1>
        <a:srgbClr val="FEFFFF"/>
      </a:lt1>
      <a:dk2>
        <a:srgbClr val="BBBBBB"/>
      </a:dk2>
      <a:lt2>
        <a:srgbClr val="D2D2CE"/>
      </a:lt2>
      <a:accent1>
        <a:srgbClr val="CC0000"/>
      </a:accent1>
      <a:accent2>
        <a:srgbClr val="B32573"/>
      </a:accent2>
      <a:accent3>
        <a:srgbClr val="75246D"/>
      </a:accent3>
      <a:accent4>
        <a:srgbClr val="007DBB"/>
      </a:accent4>
      <a:accent5>
        <a:srgbClr val="009584"/>
      </a:accent5>
      <a:accent6>
        <a:srgbClr val="009C4C"/>
      </a:accent6>
      <a:hlink>
        <a:srgbClr val="F5B21E"/>
      </a:hlink>
      <a:folHlink>
        <a:srgbClr val="F38B2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20048</TotalTime>
  <Words>1841</Words>
  <Application>Microsoft Office PowerPoint</Application>
  <PresentationFormat>Custom</PresentationFormat>
  <Paragraphs>210</Paragraphs>
  <Slides>28</Slides>
  <Notes>26</Notes>
  <HiddenSlides>0</HiddenSlides>
  <MMClips>0</MMClip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Office Theme</vt:lpstr>
      <vt:lpstr>Custom Design</vt:lpstr>
      <vt:lpstr>1_Custom Design</vt:lpstr>
      <vt:lpstr>PowerPoint Presentation</vt:lpstr>
      <vt:lpstr>MY GOAL TODAY</vt:lpstr>
      <vt:lpstr>Information Security – We Are At War</vt:lpstr>
      <vt:lpstr>It’s not a matter of if but of when</vt:lpstr>
      <vt:lpstr>THIS ISN’T OUR BIGGEST EXTERNAL THREAT…</vt:lpstr>
      <vt:lpstr>OR THIS…</vt:lpstr>
      <vt:lpstr>IT’S THIS!</vt:lpstr>
      <vt:lpstr>AND THIS!</vt:lpstr>
      <vt:lpstr>THE PROBLEM IS ALSO OURSELVES – OUR EDUCATIONAL SYSTEM</vt:lpstr>
      <vt:lpstr>AND OUR COMPLEXITY</vt:lpstr>
      <vt:lpstr>AND OUR ASSUMPTIONS</vt:lpstr>
      <vt:lpstr>THE WAY WE USED TO THINK ABOUT IT…</vt:lpstr>
      <vt:lpstr>THE WAY WE SHOULD THINK ABOUT IT…</vt:lpstr>
      <vt:lpstr>SECURITY ASSESSMENT FINDINGS</vt:lpstr>
      <vt:lpstr>TOP SECURITY ASSESSMENT FINDINGS</vt:lpstr>
      <vt:lpstr>DATA LOSS PREVENTION (DLP) ASSESSMENT FINDINGS</vt:lpstr>
      <vt:lpstr>LESSONS LEARNED: WE MUST GET BETTER AT ORGANIZATION</vt:lpstr>
      <vt:lpstr>AND RECOGNIZE THAT SECURITY IS NOT A BATTLE YOU CAN EVER “WIN” BUT AN ONGOING PROCESS TO LIVE WITH FOREVER</vt:lpstr>
      <vt:lpstr>LESSONS LEARNED: SEGMENTATION</vt:lpstr>
      <vt:lpstr>LESSONS LEARNED: SEGMENTATION</vt:lpstr>
      <vt:lpstr>LESSONS LEARNED: VISIBILITY</vt:lpstr>
      <vt:lpstr>LESSONS LEARNED: VISIBILITY</vt:lpstr>
      <vt:lpstr>LESSONS LEARNED: SYSTEM PATCHING</vt:lpstr>
      <vt:lpstr>LESSONS LEARNED: PASSWORDS</vt:lpstr>
      <vt:lpstr>LESSONS LEARNED: PASSWORDS</vt:lpstr>
      <vt:lpstr>LESSONS LEARNED: EDUCATION AND AWARENESS</vt:lpstr>
      <vt:lpstr>LESSONS LEARNED: INCIDENT RESPONSE READINESS</vt:lpstr>
      <vt:lpstr>THANK YOU  Mark Lachniet Manager, Information Security Solutions Mark.Lachniet@cdw.com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Mark Lachniet</cp:lastModifiedBy>
  <cp:revision>439</cp:revision>
  <dcterms:created xsi:type="dcterms:W3CDTF">2016-06-06T15:14:12Z</dcterms:created>
  <dcterms:modified xsi:type="dcterms:W3CDTF">2017-06-20T21:54:27Z</dcterms:modified>
</cp:coreProperties>
</file>