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03" r:id="rId2"/>
    <p:sldId id="484" r:id="rId3"/>
    <p:sldId id="485" r:id="rId4"/>
    <p:sldId id="486" r:id="rId5"/>
    <p:sldId id="500" r:id="rId6"/>
    <p:sldId id="344" r:id="rId7"/>
    <p:sldId id="407" r:id="rId8"/>
    <p:sldId id="477" r:id="rId9"/>
    <p:sldId id="411" r:id="rId10"/>
    <p:sldId id="469" r:id="rId11"/>
    <p:sldId id="466" r:id="rId12"/>
    <p:sldId id="401" r:id="rId13"/>
    <p:sldId id="472" r:id="rId14"/>
    <p:sldId id="473" r:id="rId15"/>
    <p:sldId id="474" r:id="rId16"/>
    <p:sldId id="476" r:id="rId17"/>
    <p:sldId id="388" r:id="rId18"/>
    <p:sldId id="414" r:id="rId19"/>
    <p:sldId id="416" r:id="rId20"/>
    <p:sldId id="481" r:id="rId21"/>
    <p:sldId id="479" r:id="rId22"/>
    <p:sldId id="487" r:id="rId23"/>
    <p:sldId id="482" r:id="rId24"/>
    <p:sldId id="483" r:id="rId25"/>
    <p:sldId id="488" r:id="rId26"/>
    <p:sldId id="496" r:id="rId27"/>
    <p:sldId id="497" r:id="rId28"/>
    <p:sldId id="495" r:id="rId29"/>
    <p:sldId id="489" r:id="rId30"/>
    <p:sldId id="490" r:id="rId31"/>
    <p:sldId id="491" r:id="rId32"/>
    <p:sldId id="499" r:id="rId33"/>
    <p:sldId id="492"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92">
          <p15:clr>
            <a:srgbClr val="A4A3A4"/>
          </p15:clr>
        </p15:guide>
        <p15:guide id="2" orient="horz" pos="719">
          <p15:clr>
            <a:srgbClr val="A4A3A4"/>
          </p15:clr>
        </p15:guide>
        <p15:guide id="3" orient="horz" pos="3128">
          <p15:clr>
            <a:srgbClr val="A4A3A4"/>
          </p15:clr>
        </p15:guide>
        <p15:guide id="4" orient="horz" pos="1177">
          <p15:clr>
            <a:srgbClr val="A4A3A4"/>
          </p15:clr>
        </p15:guide>
        <p15:guide id="5" orient="horz" pos="2403">
          <p15:clr>
            <a:srgbClr val="A4A3A4"/>
          </p15:clr>
        </p15:guide>
        <p15:guide id="6" orient="horz" pos="1401">
          <p15:clr>
            <a:srgbClr val="A4A3A4"/>
          </p15:clr>
        </p15:guide>
        <p15:guide id="7" orient="horz" pos="408">
          <p15:clr>
            <a:srgbClr val="A4A3A4"/>
          </p15:clr>
        </p15:guide>
        <p15:guide id="8" pos="4078">
          <p15:clr>
            <a:srgbClr val="A4A3A4"/>
          </p15:clr>
        </p15:guide>
        <p15:guide id="9" pos="4178">
          <p15:clr>
            <a:srgbClr val="A4A3A4"/>
          </p15:clr>
        </p15:guide>
        <p15:guide id="10" pos="747">
          <p15:clr>
            <a:srgbClr val="A4A3A4"/>
          </p15:clr>
        </p15:guide>
        <p15:guide id="11" pos="2888">
          <p15:clr>
            <a:srgbClr val="A4A3A4"/>
          </p15:clr>
        </p15:guide>
        <p15:guide id="12" pos="183">
          <p15:clr>
            <a:srgbClr val="A4A3A4"/>
          </p15:clr>
        </p15:guide>
        <p15:guide id="13" pos="3464">
          <p15:clr>
            <a:srgbClr val="A4A3A4"/>
          </p15:clr>
        </p15:guide>
        <p15:guide id="14" pos="1924">
          <p15:clr>
            <a:srgbClr val="A4A3A4"/>
          </p15:clr>
        </p15:guide>
        <p15:guide id="15" pos="5475">
          <p15:clr>
            <a:srgbClr val="A4A3A4"/>
          </p15:clr>
        </p15:guide>
        <p15:guide id="16" pos="46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 Alexander" initials="MA" lastIdx="12" clrIdx="0"/>
  <p:cmAuthor id="7" name="Melissa Gordon" initials="MG" lastIdx="1" clrIdx="7">
    <p:extLst/>
  </p:cmAuthor>
  <p:cmAuthor id="1" name="Rashida Bradley" initials="RB" lastIdx="9" clrIdx="1"/>
  <p:cmAuthor id="8" name="Kristine Mauseth" initials="KM" lastIdx="1" clrIdx="8"/>
  <p:cmAuthor id="2" name="Melissa Gordon" initials="" lastIdx="12" clrIdx="2"/>
  <p:cmAuthor id="9" name="Amy Currer" initials="AC" lastIdx="26" clrIdx="9"/>
  <p:cmAuthor id="3" name="Rebecca Aronauer" initials="" lastIdx="50" clrIdx="3"/>
  <p:cmAuthor id="10" name="Microsoft Office User" initials="BJD" lastIdx="0" clrIdx="10"/>
  <p:cmAuthor id="4" name="Andrew Schrader" initials="" lastIdx="5" clrIdx="4"/>
  <p:cmAuthor id="11" name="Lynda Ives" initials="LI" lastIdx="23" clrIdx="11"/>
  <p:cmAuthor id="5" name="Leopard" initials="" lastIdx="0" clrIdx="5"/>
  <p:cmAuthor id="6" name="GerRee Anderson" initials="" lastIdx="5"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6464"/>
    <a:srgbClr val="79B729"/>
    <a:srgbClr val="AA5692"/>
    <a:srgbClr val="EF808C"/>
    <a:srgbClr val="74C6C8"/>
    <a:srgbClr val="F5B400"/>
    <a:srgbClr val="FED200"/>
    <a:srgbClr val="FFE500"/>
    <a:srgbClr val="CA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2757" autoAdjust="0"/>
  </p:normalViewPr>
  <p:slideViewPr>
    <p:cSldViewPr snapToGrid="0" snapToObjects="1" showGuides="1">
      <p:cViewPr varScale="1">
        <p:scale>
          <a:sx n="107" d="100"/>
          <a:sy n="107" d="100"/>
        </p:scale>
        <p:origin x="-1800" y="-90"/>
      </p:cViewPr>
      <p:guideLst>
        <p:guide orient="horz" pos="1592"/>
        <p:guide orient="horz" pos="719"/>
        <p:guide orient="horz" pos="3128"/>
        <p:guide orient="horz" pos="1177"/>
        <p:guide orient="horz" pos="2403"/>
        <p:guide orient="horz" pos="1401"/>
        <p:guide orient="horz" pos="408"/>
        <p:guide pos="4078"/>
        <p:guide pos="4178"/>
        <p:guide pos="747"/>
        <p:guide pos="2888"/>
        <p:guide pos="183"/>
        <p:guide pos="3464"/>
        <p:guide pos="1924"/>
        <p:guide pos="5475"/>
        <p:guide pos="462"/>
      </p:guideLst>
    </p:cSldViewPr>
  </p:slideViewPr>
  <p:outlineViewPr>
    <p:cViewPr>
      <p:scale>
        <a:sx n="33" d="100"/>
        <a:sy n="33" d="100"/>
      </p:scale>
      <p:origin x="0" y="0"/>
    </p:cViewPr>
  </p:outlineViewPr>
  <p:notesTextViewPr>
    <p:cViewPr>
      <p:scale>
        <a:sx n="100" d="100"/>
        <a:sy n="100" d="100"/>
      </p:scale>
      <p:origin x="0" y="2526"/>
    </p:cViewPr>
  </p:notesTextViewPr>
  <p:sorterViewPr>
    <p:cViewPr>
      <p:scale>
        <a:sx n="102" d="100"/>
        <a:sy n="102" d="100"/>
      </p:scale>
      <p:origin x="0" y="0"/>
    </p:cViewPr>
  </p:sorterViewPr>
  <p:notesViewPr>
    <p:cSldViewPr snapToGrid="0" snapToObjects="1">
      <p:cViewPr varScale="1">
        <p:scale>
          <a:sx n="112" d="100"/>
          <a:sy n="112" d="100"/>
        </p:scale>
        <p:origin x="-50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C843F0-7FDC-7044-8C8F-DBBCB8AF5D44}" type="datetimeFigureOut">
              <a:rPr lang="en-US" smtClean="0"/>
              <a:pPr/>
              <a:t>11/14/2016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8910B3-4D90-4741-B5AA-C044E54A7C1E}" type="slidenum">
              <a:rPr lang="en-US" smtClean="0"/>
              <a:pPr/>
              <a:t>‹#›</a:t>
            </a:fld>
            <a:endParaRPr lang="en-US" dirty="0"/>
          </a:p>
        </p:txBody>
      </p:sp>
    </p:spTree>
    <p:extLst>
      <p:ext uri="{BB962C8B-B14F-4D97-AF65-F5344CB8AC3E}">
        <p14:creationId xmlns:p14="http://schemas.microsoft.com/office/powerpoint/2010/main" val="928399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08B7A-8045-5247-B2F7-BEAB9D9CBABD}" type="datetimeFigureOut">
              <a:rPr lang="en-US" smtClean="0"/>
              <a:pPr/>
              <a:t>11/14/2016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506E3-D300-F743-A41A-ACE80A349F6B}" type="slidenum">
              <a:rPr lang="en-US" smtClean="0"/>
              <a:pPr/>
              <a:t>‹#›</a:t>
            </a:fld>
            <a:endParaRPr lang="en-US" dirty="0"/>
          </a:p>
        </p:txBody>
      </p:sp>
    </p:spTree>
    <p:extLst>
      <p:ext uri="{BB962C8B-B14F-4D97-AF65-F5344CB8AC3E}">
        <p14:creationId xmlns:p14="http://schemas.microsoft.com/office/powerpoint/2010/main" val="7806856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CDW Ransomware Description &amp; Demo, </a:t>
            </a:r>
            <a:r>
              <a:rPr lang="en-US" dirty="0" smtClean="0"/>
              <a:t>November </a:t>
            </a:r>
            <a:r>
              <a:rPr lang="en-US" dirty="0" smtClean="0"/>
              <a:t>2016</a:t>
            </a:r>
          </a:p>
          <a:p>
            <a:endParaRPr lang="en-US" dirty="0" smtClean="0"/>
          </a:p>
          <a:p>
            <a:r>
              <a:rPr lang="en-US" dirty="0" smtClean="0"/>
              <a:t>Host:  Dan Siebert,</a:t>
            </a:r>
            <a:r>
              <a:rPr lang="en-US" baseline="0" dirty="0" smtClean="0"/>
              <a:t> Inside Security Sales Engineer, CDW</a:t>
            </a:r>
          </a:p>
          <a:p>
            <a:r>
              <a:rPr lang="en-US" baseline="0" dirty="0" smtClean="0"/>
              <a:t>Panelist:  Brian Self, Security Assessment Team, CDW</a:t>
            </a:r>
          </a:p>
          <a:p>
            <a:endParaRPr lang="en-US" dirty="0"/>
          </a:p>
        </p:txBody>
      </p:sp>
      <p:sp>
        <p:nvSpPr>
          <p:cNvPr id="4" name="Slide Number Placeholder 3"/>
          <p:cNvSpPr>
            <a:spLocks noGrp="1"/>
          </p:cNvSpPr>
          <p:nvPr>
            <p:ph type="sldNum" sz="quarter" idx="10"/>
          </p:nvPr>
        </p:nvSpPr>
        <p:spPr/>
        <p:txBody>
          <a:bodyPr/>
          <a:lstStyle/>
          <a:p>
            <a:fld id="{15C506E3-D300-F743-A41A-ACE80A349F6B}" type="slidenum">
              <a:rPr lang="en-US" smtClean="0"/>
              <a:pPr/>
              <a:t>1</a:t>
            </a:fld>
            <a:endParaRPr lang="en-US" dirty="0"/>
          </a:p>
        </p:txBody>
      </p:sp>
    </p:spTree>
    <p:extLst>
      <p:ext uri="{BB962C8B-B14F-4D97-AF65-F5344CB8AC3E}">
        <p14:creationId xmlns:p14="http://schemas.microsoft.com/office/powerpoint/2010/main" val="43535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Exploit Kits:  An exploit kit is a software kit designed to run on web servers, with the purpose of identifying software vulnerabilities in client machines communicating with it, and discovering and exploiting vulnerabilities to upload and execute malicious code on the client. One of the earlier kits was MPack, in 2006.</a:t>
            </a:r>
          </a:p>
          <a:p>
            <a:pPr marL="0" indent="0" eaLnBrk="1" hangingPunct="1">
              <a:spcBef>
                <a:spcPct val="0"/>
              </a:spcBef>
              <a:buFont typeface="Arial" charset="0"/>
              <a:buNone/>
            </a:pPr>
            <a:endParaRPr lang="en-US" baseline="0" dirty="0" smtClean="0">
              <a:latin typeface="Calibri" charset="0"/>
              <a:ea typeface="MS PGothic" charset="0"/>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Angler Revenue:  </a:t>
            </a:r>
            <a:r>
              <a:rPr lang="en-US" sz="1200" b="0" i="0" u="none" strike="noStrike" kern="1200" baseline="0" dirty="0" smtClean="0">
                <a:solidFill>
                  <a:schemeClr val="tx1"/>
                </a:solidFill>
                <a:latin typeface="+mn-lt"/>
                <a:ea typeface="+mn-ea"/>
                <a:cs typeface="+mn-cs"/>
              </a:rPr>
              <a:t>“According to Cisco’s research, the primary actor responsible for about half of the Angler exploit kit activity in this particular campaign was targeting up to 90,000 victims per day. By our estimation, the campaign was netting the adversaries more than $30 million annually. “</a:t>
            </a:r>
            <a:endParaRPr lang="en-US" sz="2000" kern="1200" dirty="0" smtClean="0">
              <a:solidFill>
                <a:schemeClr val="tx1"/>
              </a:solidFill>
              <a:effectLst/>
              <a:latin typeface="+mn-lt"/>
              <a:ea typeface="+mn-ea"/>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Source:</a:t>
            </a:r>
            <a:r>
              <a:rPr lang="en-US" sz="2400" kern="1200" baseline="0" dirty="0" smtClean="0">
                <a:solidFill>
                  <a:schemeClr val="tx1"/>
                </a:solidFill>
                <a:effectLst/>
                <a:latin typeface="+mn-lt"/>
                <a:ea typeface="+mn-ea"/>
                <a:cs typeface="+mn-cs"/>
              </a:rPr>
              <a:t>  </a:t>
            </a:r>
            <a:r>
              <a:rPr lang="en-US" sz="1200" baseline="30000" dirty="0" smtClean="0"/>
              <a:t>1 </a:t>
            </a:r>
            <a:r>
              <a:rPr lang="en-US" sz="1200" dirty="0" smtClean="0"/>
              <a:t>Lucrative Ransomware Attacks: Analysis of the Cryptowall Version 3 Threat,” Cyber Threat Alliance Founding Companies, October 2015</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a:t>
            </a:r>
            <a:r>
              <a:rPr lang="en-US" sz="800" kern="1200" baseline="30000" dirty="0" smtClean="0">
                <a:solidFill>
                  <a:schemeClr val="tx1"/>
                </a:solidFill>
                <a:effectLst/>
                <a:latin typeface="+mn-lt"/>
                <a:ea typeface="+mn-ea"/>
                <a:cs typeface="+mn-cs"/>
              </a:rPr>
              <a:t>2</a:t>
            </a:r>
            <a:r>
              <a:rPr lang="en-US" sz="800" baseline="30000" dirty="0" smtClean="0"/>
              <a:t> </a:t>
            </a:r>
            <a:r>
              <a:rPr lang="en-US" sz="800" dirty="0" smtClean="0"/>
              <a:t>Cisco 2016 Annual Security Report, January 2016</a:t>
            </a:r>
          </a:p>
          <a:p>
            <a:r>
              <a:rPr lang="en-US" sz="1200" kern="1200" dirty="0" smtClean="0">
                <a:solidFill>
                  <a:schemeClr val="tx1"/>
                </a:solidFill>
                <a:effectLst/>
                <a:latin typeface="+mn-lt"/>
                <a:ea typeface="+mn-ea"/>
                <a:cs typeface="+mn-cs"/>
              </a:rPr>
              <a:t>Source:    Tools</a:t>
            </a:r>
            <a:r>
              <a:rPr lang="en-US" sz="1200" kern="1200" baseline="0" dirty="0" smtClean="0">
                <a:solidFill>
                  <a:schemeClr val="tx1"/>
                </a:solidFill>
                <a:effectLst/>
                <a:latin typeface="+mn-lt"/>
                <a:ea typeface="+mn-ea"/>
                <a:cs typeface="+mn-cs"/>
              </a:rPr>
              <a:t> of the Trade:  Exploit Kits</a:t>
            </a:r>
            <a:r>
              <a:rPr lang="en-US" sz="1200" kern="1200" dirty="0" smtClean="0">
                <a:solidFill>
                  <a:schemeClr val="tx1"/>
                </a:solidFill>
                <a:effectLst/>
                <a:latin typeface="+mn-lt"/>
                <a:ea typeface="+mn-ea"/>
                <a:cs typeface="+mn-cs"/>
              </a:rPr>
              <a:t>”, Joshua</a:t>
            </a:r>
            <a:r>
              <a:rPr lang="en-US" sz="1200" kern="1200" baseline="0" dirty="0" smtClean="0">
                <a:solidFill>
                  <a:schemeClr val="tx1"/>
                </a:solidFill>
                <a:effectLst/>
                <a:latin typeface="+mn-lt"/>
                <a:ea typeface="+mn-ea"/>
                <a:cs typeface="+mn-cs"/>
              </a:rPr>
              <a:t> Cannell</a:t>
            </a:r>
            <a:r>
              <a:rPr lang="en-US" sz="1200" kern="1200" dirty="0" smtClean="0">
                <a:solidFill>
                  <a:schemeClr val="tx1"/>
                </a:solidFill>
                <a:effectLst/>
                <a:latin typeface="+mn-lt"/>
                <a:ea typeface="+mn-ea"/>
                <a:cs typeface="+mn-cs"/>
              </a:rPr>
              <a:t>, Malwarebytes</a:t>
            </a:r>
            <a:r>
              <a:rPr lang="en-US" sz="1200" kern="1200" baseline="0" dirty="0" smtClean="0">
                <a:solidFill>
                  <a:schemeClr val="tx1"/>
                </a:solidFill>
                <a:effectLst/>
                <a:latin typeface="+mn-lt"/>
                <a:ea typeface="+mn-ea"/>
                <a:cs typeface="+mn-cs"/>
              </a:rPr>
              <a:t> Labs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February 11, 2013; https://blog.malwarebytes.org/cybercrime/2013/02/tools-of-the-trade-exploit-kits/</a:t>
            </a:r>
            <a:endParaRPr lang="en-US" sz="1200" kern="1200" dirty="0" smtClean="0">
              <a:solidFill>
                <a:schemeClr val="tx1"/>
              </a:solidFill>
              <a:effectLst/>
              <a:latin typeface="+mn-lt"/>
              <a:ea typeface="+mn-ea"/>
              <a:cs typeface="+mn-cs"/>
            </a:endParaRPr>
          </a:p>
          <a:p>
            <a:pPr marL="0" indent="0" eaLnBrk="1" hangingPunct="1">
              <a:spcBef>
                <a:spcPct val="0"/>
              </a:spcBef>
              <a:buFont typeface="Arial" charset="0"/>
              <a:buNone/>
            </a:pPr>
            <a:endParaRPr lang="en-US" dirty="0" smtClean="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10</a:t>
            </a:fld>
            <a:endParaRPr lang="en-US" dirty="0"/>
          </a:p>
        </p:txBody>
      </p:sp>
    </p:spTree>
    <p:extLst>
      <p:ext uri="{BB962C8B-B14F-4D97-AF65-F5344CB8AC3E}">
        <p14:creationId xmlns:p14="http://schemas.microsoft.com/office/powerpoint/2010/main" val="78982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Quote:</a:t>
            </a:r>
            <a:r>
              <a:rPr lang="en-US" baseline="0" dirty="0" smtClean="0">
                <a:latin typeface="Calibri" charset="0"/>
                <a:ea typeface="MS PGothic" charset="0"/>
              </a:rPr>
              <a:t>  “For instance, healthcare organizations that were hitherto off-limits for ransomware operators are no longer safe from the threat, ICIT said. The organization surmised the trend might have to do with the appearance of sophisticated Advanced Persistent Threat groups who are entering the stage because of the money to be made in such schemes.”</a:t>
            </a:r>
          </a:p>
          <a:p>
            <a:pPr eaLnBrk="1" hangingPunct="1">
              <a:spcBef>
                <a:spcPct val="0"/>
              </a:spcBef>
            </a:pPr>
            <a:endParaRPr lang="en-US" baseline="0" dirty="0" smtClean="0">
              <a:latin typeface="Calibri" charset="0"/>
              <a:ea typeface="MS PGothic" charset="0"/>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Calibri" charset="0"/>
                <a:ea typeface="MS PGothic" charset="0"/>
                <a:cs typeface="+mn-cs"/>
              </a:rPr>
              <a:t>Quote:  “Ransomware as a service is a variant of ransomware designed to be so user-friendly that it could be deployed by anyone with little cyber know-how. These agents simply download the virus either for free or a nominal fee, set a ransom and payment deadline, and attempt to trick someone into infecting his or her computer. If the victim pays up, the original author gets a cut — around 5% to 20% — and the rest goes to the "script kiddie" who deployed the attack.”</a:t>
            </a:r>
          </a:p>
          <a:p>
            <a:pPr marL="0" marR="0" lvl="3"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Calibri" charset="0"/>
              <a:ea typeface="MS PGothic" charset="0"/>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Calibri" charset="0"/>
                <a:ea typeface="MS PGothic" charset="0"/>
                <a:cs typeface="+mn-cs"/>
              </a:rPr>
              <a:t>Hollywood Presbyterian Medical Center paid 40 Bitcoins or $17,000.</a:t>
            </a:r>
          </a:p>
          <a:p>
            <a:pPr marL="0" marR="0" lvl="3"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Calibri" charset="0"/>
              <a:ea typeface="MS PGothic" charset="0"/>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a:t>
            </a:r>
            <a:r>
              <a:rPr lang="en-US" sz="800" kern="1200" baseline="30000" dirty="0" smtClean="0">
                <a:solidFill>
                  <a:schemeClr val="tx1"/>
                </a:solidFill>
                <a:effectLst/>
                <a:latin typeface="+mn-lt"/>
                <a:ea typeface="+mn-ea"/>
                <a:cs typeface="+mn-cs"/>
              </a:rPr>
              <a:t>2</a:t>
            </a:r>
            <a:r>
              <a:rPr lang="en-US" sz="800" baseline="30000" dirty="0" smtClean="0"/>
              <a:t> </a:t>
            </a:r>
            <a:r>
              <a:rPr lang="en-US" sz="800" dirty="0" smtClean="0"/>
              <a:t>Cisco 2016 Annual Security Report, January 2016</a:t>
            </a:r>
          </a:p>
          <a:p>
            <a:r>
              <a:rPr lang="en-US" sz="1200" kern="1200" dirty="0" smtClean="0">
                <a:solidFill>
                  <a:schemeClr val="tx1"/>
                </a:solidFill>
                <a:effectLst/>
                <a:latin typeface="+mn-lt"/>
                <a:ea typeface="+mn-ea"/>
                <a:cs typeface="+mn-cs"/>
              </a:rPr>
              <a:t>Source:    Hollywood hospital becomes</a:t>
            </a:r>
            <a:r>
              <a:rPr lang="en-US" sz="1200" kern="1200" baseline="0" dirty="0" smtClean="0">
                <a:solidFill>
                  <a:schemeClr val="tx1"/>
                </a:solidFill>
                <a:effectLst/>
                <a:latin typeface="+mn-lt"/>
                <a:ea typeface="+mn-ea"/>
                <a:cs typeface="+mn-cs"/>
              </a:rPr>
              <a:t> ransomware victim”, Charlie Osborne, ZDNet, February 15, 2016; http://www.zdnet.com/article/hollywood-hospital-becomes-ransomware-victim/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Source:    Ransomeware Will Spike</a:t>
            </a:r>
            <a:r>
              <a:rPr lang="en-US" sz="1200" kern="1200" baseline="0" dirty="0" smtClean="0">
                <a:solidFill>
                  <a:schemeClr val="tx1"/>
                </a:solidFill>
                <a:effectLst/>
                <a:latin typeface="+mn-lt"/>
                <a:ea typeface="+mn-ea"/>
                <a:cs typeface="+mn-cs"/>
              </a:rPr>
              <a:t> As More Cybercrime Groups Move In</a:t>
            </a:r>
            <a:r>
              <a:rPr lang="en-US" sz="1200" kern="1200" dirty="0" smtClean="0">
                <a:solidFill>
                  <a:schemeClr val="tx1"/>
                </a:solidFill>
                <a:effectLst/>
                <a:latin typeface="+mn-lt"/>
                <a:ea typeface="+mn-ea"/>
                <a:cs typeface="+mn-cs"/>
              </a:rPr>
              <a:t>”, Jai Vijayan, InformationWeek DarkReading,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March 16, 2016, </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Source:    Ransomeware Spikes,</a:t>
            </a:r>
            <a:r>
              <a:rPr lang="en-US" sz="1200" kern="1200" baseline="0" dirty="0" smtClean="0">
                <a:solidFill>
                  <a:schemeClr val="tx1"/>
                </a:solidFill>
                <a:effectLst/>
                <a:latin typeface="+mn-lt"/>
                <a:ea typeface="+mn-ea"/>
                <a:cs typeface="+mn-cs"/>
              </a:rPr>
              <a:t> Tries New Tricks</a:t>
            </a:r>
            <a:r>
              <a:rPr lang="en-US" sz="1200" kern="1200" dirty="0" smtClean="0">
                <a:solidFill>
                  <a:schemeClr val="tx1"/>
                </a:solidFill>
                <a:effectLst/>
                <a:latin typeface="+mn-lt"/>
                <a:ea typeface="+mn-ea"/>
                <a:cs typeface="+mn-cs"/>
              </a:rPr>
              <a:t>”, Jai Vijayan, InformationWeek DarkReading,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March 2, 2016, </a:t>
            </a:r>
          </a:p>
          <a:p>
            <a:pPr eaLnBrk="1" hangingPunct="1">
              <a:spcBef>
                <a:spcPct val="0"/>
              </a:spcBef>
            </a:pPr>
            <a:r>
              <a:rPr lang="en-US" dirty="0" smtClean="0">
                <a:latin typeface="Calibri" charset="0"/>
                <a:ea typeface="MS PGothic" charset="0"/>
              </a:rPr>
              <a:t>Source:</a:t>
            </a:r>
            <a:r>
              <a:rPr lang="en-US" baseline="0" dirty="0" smtClean="0">
                <a:latin typeface="Calibri" charset="0"/>
                <a:ea typeface="MS PGothic" charset="0"/>
              </a:rPr>
              <a:t>    There are now programs that anyone can use to extort money from you”, Dan Turkel, Business Insider, December 16, 2015; http://www.businessinsider.com/ransomware-as-a-service-is-the-next-big-cyber-crime-2015-12 </a:t>
            </a:r>
          </a:p>
          <a:p>
            <a:pPr eaLnBrk="1" hangingPunct="1">
              <a:spcBef>
                <a:spcPct val="0"/>
              </a:spcBef>
            </a:pPr>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11</a:t>
            </a:fld>
            <a:endParaRPr lang="en-US" dirty="0"/>
          </a:p>
        </p:txBody>
      </p:sp>
    </p:spTree>
    <p:extLst>
      <p:ext uri="{BB962C8B-B14F-4D97-AF65-F5344CB8AC3E}">
        <p14:creationId xmlns:p14="http://schemas.microsoft.com/office/powerpoint/2010/main" val="243138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Infection Process:</a:t>
            </a:r>
          </a:p>
          <a:p>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Host is infected</a:t>
            </a:r>
            <a:r>
              <a:rPr lang="en-US" sz="1200" kern="1200" baseline="0" dirty="0" smtClean="0">
                <a:solidFill>
                  <a:schemeClr val="tx1"/>
                </a:solidFill>
                <a:effectLst/>
                <a:latin typeface="+mn-lt"/>
                <a:ea typeface="+mn-ea"/>
                <a:cs typeface="+mn-cs"/>
              </a:rPr>
              <a:t> by the malicious file (i.e. it is downloaded and executed).</a:t>
            </a:r>
          </a:p>
          <a:p>
            <a:pPr marL="228600" indent="-228600">
              <a:buAutoNum type="arabicPeriod"/>
            </a:pPr>
            <a:endParaRPr lang="en-US" sz="1200" kern="1200" baseline="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Once infection starts, the file injects itself into explorer.exe to gain system access.</a:t>
            </a:r>
          </a:p>
          <a:p>
            <a:pPr marL="228600" indent="-228600">
              <a:buAutoNum type="arabicPeriod"/>
            </a:pPr>
            <a:endParaRPr lang="en-US" sz="1200" kern="1200" baseline="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Next the file makes a registry key entry to make itself a persistent system process.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The infection now spreads to the svchost process. </a:t>
            </a:r>
            <a:r>
              <a:rPr lang="en-US" sz="1200" b="0" i="0" kern="1200" dirty="0" smtClean="0">
                <a:solidFill>
                  <a:schemeClr val="tx1"/>
                </a:solidFill>
                <a:effectLst/>
                <a:latin typeface="+mn-lt"/>
                <a:ea typeface="+mn-ea"/>
                <a:cs typeface="+mn-cs"/>
              </a:rPr>
              <a:t>Injection into this process is increasing the privileged level of access to the compromised machine; this allows the deletion of all available shadow copies without the end user being prompted with the UAC (User Account Control) dialog to ‘Approve’ the deletion if the user has administrator level access rights.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Shadow copies</a:t>
            </a:r>
            <a:r>
              <a:rPr lang="en-US" sz="1200" b="0" i="0" kern="1200" baseline="0" dirty="0" smtClean="0">
                <a:solidFill>
                  <a:schemeClr val="tx1"/>
                </a:solidFill>
                <a:effectLst/>
                <a:latin typeface="+mn-lt"/>
                <a:ea typeface="+mn-ea"/>
                <a:cs typeface="+mn-cs"/>
              </a:rPr>
              <a:t> are deleted to prevent backup and restoration.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For a new infection, a config file is created for the encryption process, which includes </a:t>
            </a:r>
            <a:r>
              <a:rPr lang="en-US" sz="1200" b="0" i="0" kern="1200" dirty="0" smtClean="0">
                <a:solidFill>
                  <a:schemeClr val="tx1"/>
                </a:solidFill>
                <a:effectLst/>
                <a:latin typeface="+mn-lt"/>
                <a:ea typeface="+mn-ea"/>
                <a:cs typeface="+mn-cs"/>
              </a:rPr>
              <a:t>an RSA public encryption key from the command and control (C2) server.  The config file also contains the three versions of the ransom</a:t>
            </a:r>
            <a:r>
              <a:rPr lang="en-US" sz="1200" b="0" i="0" kern="1200" baseline="0" dirty="0" smtClean="0">
                <a:solidFill>
                  <a:schemeClr val="tx1"/>
                </a:solidFill>
                <a:effectLst/>
                <a:latin typeface="+mn-lt"/>
                <a:ea typeface="+mn-ea"/>
                <a:cs typeface="+mn-cs"/>
              </a:rPr>
              <a:t> note (HTML, text and PNG), and a list of the payment URL.</a:t>
            </a:r>
            <a:endParaRPr lang="en-US" sz="1200" b="0" i="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All files are encrypted with a temporary AES encryption key, which is later encrypted with the downloaded RSA public key and embedded in the encrypted files.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After</a:t>
            </a:r>
            <a:r>
              <a:rPr lang="en-US" sz="1200" b="0" i="0" kern="1200" baseline="0" dirty="0" smtClean="0">
                <a:solidFill>
                  <a:schemeClr val="tx1"/>
                </a:solidFill>
                <a:effectLst/>
                <a:latin typeface="+mn-lt"/>
                <a:ea typeface="+mn-ea"/>
                <a:cs typeface="+mn-cs"/>
              </a:rPr>
              <a:t> the files are encrypted, the ransom is displayed.</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Finally the process cleans itself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Network Communication: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Make initial contact with the Command and Control (C2) Server.</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C2 Server acknowledges request.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Infected machine sends a request for the Public Key, Tor Domains list (DNS), and PNG Wallpaper.</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C2 Server sends the files and information using encrypted HTTP traffic.</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The infected machine verifies the Public Key, and then begins encrypting.</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baseline="0" dirty="0" smtClean="0">
                <a:solidFill>
                  <a:schemeClr val="tx1"/>
                </a:solidFill>
                <a:effectLst/>
                <a:latin typeface="+mn-lt"/>
                <a:ea typeface="+mn-ea"/>
                <a:cs typeface="+mn-cs"/>
              </a:rPr>
              <a:t>Once the operation is successful, a message is sent to the C2 Server, which will respond with an acknowledgement.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Source:  Threat Spotlight: Cryptowall 4 – The Evolution Continues”, Andrea Allievi and Holger Unterbrink with contributions from Warren Mercer, December 10, 2015; http://blog.talosintel.com/2015/12/cryptowall-4.html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13</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Encryption Process:</a:t>
            </a:r>
          </a:p>
          <a:p>
            <a:endParaRPr lang="en-US" sz="1200" kern="1200" dirty="0" smtClean="0">
              <a:solidFill>
                <a:schemeClr val="tx1"/>
              </a:solidFill>
              <a:effectLst/>
              <a:latin typeface="+mn-lt"/>
              <a:ea typeface="+mn-ea"/>
              <a:cs typeface="+mn-cs"/>
            </a:endParaRPr>
          </a:p>
          <a:p>
            <a:pPr marL="228600" indent="-228600">
              <a:buAutoNum type="arabicPeriod"/>
            </a:pPr>
            <a:r>
              <a:rPr lang="en-US" sz="1200" b="0" i="0" kern="1200" dirty="0" smtClean="0">
                <a:solidFill>
                  <a:schemeClr val="tx1"/>
                </a:solidFill>
                <a:effectLst/>
                <a:latin typeface="+mn-lt"/>
                <a:ea typeface="+mn-ea"/>
                <a:cs typeface="+mn-cs"/>
              </a:rPr>
              <a:t>For</a:t>
            </a:r>
            <a:r>
              <a:rPr lang="en-US" sz="1200" b="0" i="0" kern="1200" baseline="0" dirty="0" smtClean="0">
                <a:solidFill>
                  <a:schemeClr val="tx1"/>
                </a:solidFill>
                <a:effectLst/>
                <a:latin typeface="+mn-lt"/>
                <a:ea typeface="+mn-ea"/>
                <a:cs typeface="+mn-cs"/>
              </a:rPr>
              <a:t> files being attacked, a new file is created and a new random name is generated.</a:t>
            </a:r>
          </a:p>
          <a:p>
            <a:pPr marL="0" indent="0">
              <a:buNone/>
            </a:pPr>
            <a:endParaRPr lang="en-US" sz="1200" b="0" i="0" kern="1200" dirty="0" smtClean="0">
              <a:solidFill>
                <a:schemeClr val="tx1"/>
              </a:solidFill>
              <a:effectLst/>
              <a:latin typeface="+mn-lt"/>
              <a:ea typeface="+mn-ea"/>
              <a:cs typeface="+mn-cs"/>
            </a:endParaRPr>
          </a:p>
          <a:p>
            <a:pPr marL="228600" indent="-228600">
              <a:buAutoNum type="arabicPeriod" startAt="2"/>
            </a:pPr>
            <a:r>
              <a:rPr lang="en-US" sz="1200" b="0" i="0" kern="1200" dirty="0" smtClean="0">
                <a:solidFill>
                  <a:schemeClr val="tx1"/>
                </a:solidFill>
                <a:effectLst/>
                <a:latin typeface="+mn-lt"/>
                <a:ea typeface="+mn-ea"/>
                <a:cs typeface="+mn-cs"/>
              </a:rPr>
              <a:t>A new AES-CBC 256 key is generated using </a:t>
            </a:r>
            <a:r>
              <a:rPr lang="en-US" sz="1200" b="0" i="1" kern="1200" dirty="0" smtClean="0">
                <a:solidFill>
                  <a:schemeClr val="tx1"/>
                </a:solidFill>
                <a:effectLst/>
                <a:latin typeface="+mn-lt"/>
                <a:ea typeface="+mn-ea"/>
                <a:cs typeface="+mn-cs"/>
              </a:rPr>
              <a:t>CryptGenKey</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CryptExportKey</a:t>
            </a:r>
            <a:r>
              <a:rPr lang="en-US" sz="1200" b="0" i="0" kern="1200" dirty="0" smtClean="0">
                <a:solidFill>
                  <a:schemeClr val="tx1"/>
                </a:solidFill>
                <a:effectLst/>
                <a:latin typeface="+mn-lt"/>
                <a:ea typeface="+mn-ea"/>
                <a:cs typeface="+mn-cs"/>
              </a:rPr>
              <a:t>Windows Crypto APIs. This 32-byte key will be used to encrypt the entire file.  This encryption</a:t>
            </a:r>
            <a:r>
              <a:rPr lang="en-US" sz="1200" b="0" i="0" kern="1200" baseline="0" dirty="0" smtClean="0">
                <a:solidFill>
                  <a:schemeClr val="tx1"/>
                </a:solidFill>
                <a:effectLst/>
                <a:latin typeface="+mn-lt"/>
                <a:ea typeface="+mn-ea"/>
                <a:cs typeface="+mn-cs"/>
              </a:rPr>
              <a:t> is symmetric, meaning one key to encrypt and decrypt.  The next encryption process (RSA), is asymmetric, meaning there is one key to encrypt (Public), and another key to decrypt (Private).</a:t>
            </a:r>
            <a:endParaRPr lang="en-US" sz="1200" b="0" i="0" kern="1200" dirty="0" smtClean="0">
              <a:solidFill>
                <a:schemeClr val="tx1"/>
              </a:solidFill>
              <a:effectLst/>
              <a:latin typeface="+mn-lt"/>
              <a:ea typeface="+mn-ea"/>
              <a:cs typeface="+mn-cs"/>
            </a:endParaRPr>
          </a:p>
          <a:p>
            <a:pPr marL="228600" indent="-228600">
              <a:buAutoNum type="arabicPeriod" startAt="2"/>
            </a:pPr>
            <a:endParaRPr lang="en-US" sz="1200" b="0" i="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At this point CryptoWall 4 does a smart thing: it encrypts the generated AES key using the RSA-2048 public key (256 bytes in size) received from the C&amp;C (using CryptEncrypt API). This will produce an encrypted 256-bit stream decryptable only by the bad guys.</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The MD5 hash of the public RSA-2048 key is written in the first 16 bytes of the encrypted file</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CryptoWall 4 writes the 256-bit encrypted stream.</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The original file attributes and size are written to the next eight bytes.</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The original file name is encrypted using the generated AES key and written with its size inside the new file.</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At this point the real file content encryption takes place, the original file is read in blocks that are 512 KByte chunks. Each block is encrypted with the generated key, using an AES-CBC 256 algorithm, and written directly to the new file (together with the block size in the first four bytes).</a:t>
            </a:r>
          </a:p>
          <a:p>
            <a:pPr marL="228600" indent="-228600">
              <a:buAutoNum type="arabicPeriod" startAt="2"/>
            </a:pPr>
            <a:endParaRPr lang="en-US" sz="1200" kern="1200" dirty="0" smtClean="0">
              <a:solidFill>
                <a:schemeClr val="tx1"/>
              </a:solidFill>
              <a:effectLst/>
              <a:latin typeface="+mn-lt"/>
              <a:ea typeface="+mn-ea"/>
              <a:cs typeface="+mn-cs"/>
            </a:endParaRPr>
          </a:p>
          <a:p>
            <a:pPr marL="228600" indent="-228600">
              <a:buAutoNum type="arabicPeriod" startAt="2"/>
            </a:pPr>
            <a:r>
              <a:rPr lang="en-US" sz="1200" kern="1200" dirty="0" smtClean="0">
                <a:solidFill>
                  <a:schemeClr val="tx1"/>
                </a:solidFill>
                <a:effectLst/>
                <a:latin typeface="+mn-lt"/>
                <a:ea typeface="+mn-ea"/>
                <a:cs typeface="+mn-cs"/>
              </a:rPr>
              <a:t>Once completed all the CryptoWall 4 resources are released and the original file is now deleted in an interesting manner:  </a:t>
            </a:r>
            <a:r>
              <a:rPr lang="en-US" sz="1200" b="0" i="0" kern="1200" dirty="0" smtClean="0">
                <a:solidFill>
                  <a:schemeClr val="tx1"/>
                </a:solidFill>
                <a:effectLst/>
                <a:latin typeface="+mn-lt"/>
                <a:ea typeface="+mn-ea"/>
                <a:cs typeface="+mn-cs"/>
              </a:rPr>
              <a:t>As you can see from the pseudo code above, the sectors used for the original clean file are specifically overwritten on the hard disk to ensure that any potential data recovery process is difficult. This is an interesting and novel method used by the malware author to ensure the highest chance of payment; reducing the ability to recover lost files is beneficial to their business model.</a:t>
            </a:r>
          </a:p>
          <a:p>
            <a:pPr marL="228600" indent="-228600">
              <a:buAutoNum type="arabicPeriod" startAt="2"/>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Source:  Threat Spotlight: Cryptowall 4 – The Evolution Continues”, Andrea Allievi and Holger Unterbrink with contributions from Warren Mercer, December 10, 2015; http://blog.talosintel.com/2015/12/cryptowall-4.html</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14</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Ransom</a:t>
            </a:r>
            <a:r>
              <a:rPr lang="en-US" sz="1200" kern="1200" baseline="0" dirty="0" smtClean="0">
                <a:solidFill>
                  <a:schemeClr val="tx1"/>
                </a:solidFill>
                <a:effectLst/>
                <a:latin typeface="+mn-lt"/>
                <a:ea typeface="+mn-ea"/>
                <a:cs typeface="+mn-cs"/>
              </a:rPr>
              <a:t> Note in English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15</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Same Ransom</a:t>
            </a:r>
            <a:r>
              <a:rPr lang="en-US" sz="1200" kern="1200" baseline="0" dirty="0" smtClean="0">
                <a:solidFill>
                  <a:schemeClr val="tx1"/>
                </a:solidFill>
                <a:effectLst/>
                <a:latin typeface="+mn-lt"/>
                <a:ea typeface="+mn-ea"/>
                <a:cs typeface="+mn-cs"/>
              </a:rPr>
              <a:t> Note in German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16</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506E3-D300-F743-A41A-ACE80A349F6B}" type="slidenum">
              <a:rPr lang="en-US" smtClean="0"/>
              <a:pPr/>
              <a:t>17</a:t>
            </a:fld>
            <a:endParaRPr lang="en-US" dirty="0"/>
          </a:p>
        </p:txBody>
      </p:sp>
    </p:spTree>
    <p:extLst>
      <p:ext uri="{BB962C8B-B14F-4D97-AF65-F5344CB8AC3E}">
        <p14:creationId xmlns:p14="http://schemas.microsoft.com/office/powerpoint/2010/main" val="124648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Protection Guidelines:</a:t>
            </a:r>
          </a:p>
          <a:p>
            <a:pPr eaLnBrk="1" hangingPunct="1">
              <a:spcBef>
                <a:spcPct val="0"/>
              </a:spcBef>
            </a:pPr>
            <a:endParaRPr lang="en-US" dirty="0" smtClean="0">
              <a:latin typeface="Calibri" charset="0"/>
              <a:ea typeface="MS PGothic" charset="0"/>
            </a:endParaRPr>
          </a:p>
          <a:p>
            <a:pPr marL="171450" indent="-171450" eaLnBrk="1" hangingPunct="1">
              <a:spcBef>
                <a:spcPct val="0"/>
              </a:spcBef>
              <a:buFont typeface="Arial" charset="0"/>
              <a:buChar char="•"/>
            </a:pPr>
            <a:r>
              <a:rPr lang="en-US" dirty="0" smtClean="0">
                <a:latin typeface="Calibri" charset="0"/>
                <a:ea typeface="MS PGothic" charset="0"/>
              </a:rPr>
              <a:t>Protect the Edges:  User features such as IPS, Malware protection, Web and Email services to protect the common entry</a:t>
            </a:r>
            <a:r>
              <a:rPr lang="en-US" baseline="0" dirty="0" smtClean="0">
                <a:latin typeface="Calibri" charset="0"/>
                <a:ea typeface="MS PGothic" charset="0"/>
              </a:rPr>
              <a:t> points of Email and Malvertising.</a:t>
            </a:r>
            <a:endParaRPr lang="en-US" dirty="0" smtClean="0">
              <a:latin typeface="Calibri" charset="0"/>
              <a:ea typeface="MS PGothic" charset="0"/>
            </a:endParaRPr>
          </a:p>
          <a:p>
            <a:pPr marL="171450" indent="-171450" eaLnBrk="1" hangingPunct="1">
              <a:spcBef>
                <a:spcPct val="0"/>
              </a:spcBef>
              <a:buFont typeface="Arial" charset="0"/>
              <a:buChar char="•"/>
            </a:pPr>
            <a:endParaRPr lang="en-US" dirty="0" smtClean="0">
              <a:latin typeface="Calibri" charset="0"/>
              <a:ea typeface="MS PGothic" charset="0"/>
            </a:endParaRPr>
          </a:p>
          <a:p>
            <a:pPr marL="171450" indent="-171450" eaLnBrk="1" hangingPunct="1">
              <a:spcBef>
                <a:spcPct val="0"/>
              </a:spcBef>
              <a:buFont typeface="Arial" charset="0"/>
              <a:buChar char="•"/>
            </a:pPr>
            <a:r>
              <a:rPr lang="en-US" dirty="0" smtClean="0">
                <a:latin typeface="Calibri" charset="0"/>
                <a:ea typeface="MS PGothic" charset="0"/>
              </a:rPr>
              <a:t>Backup Data:  The fastest way to regain access to your critical files is to have a backup of your data. Backups of data should take place not only for files housed on a server, but also for files that reside local on a workstation. If a dedicated piece of backup software is not an option, simply copying your important files to some sort of removable media and then removing that media from the system will provide a safeguard for your data being impacted by these types of threats.</a:t>
            </a:r>
          </a:p>
          <a:p>
            <a:pPr marL="171450" indent="-171450" eaLnBrk="1" hangingPunct="1">
              <a:spcBef>
                <a:spcPct val="0"/>
              </a:spcBef>
              <a:buFont typeface="Arial" charset="0"/>
              <a:buChar char="•"/>
            </a:pPr>
            <a:endParaRPr lang="en-US" dirty="0" smtClean="0">
              <a:latin typeface="Calibri" charset="0"/>
              <a:ea typeface="MS PGothic" charset="0"/>
            </a:endParaRPr>
          </a:p>
          <a:p>
            <a:pPr marL="171450" indent="-171450" eaLnBrk="1" hangingPunct="1">
              <a:spcBef>
                <a:spcPct val="0"/>
              </a:spcBef>
              <a:buFont typeface="Arial" charset="0"/>
              <a:buChar char="•"/>
            </a:pPr>
            <a:r>
              <a:rPr lang="en-US" dirty="0" smtClean="0">
                <a:latin typeface="Calibri" charset="0"/>
                <a:ea typeface="MS PGothic" charset="0"/>
              </a:rPr>
              <a:t>Patch</a:t>
            </a:r>
            <a:r>
              <a:rPr lang="en-US" baseline="0" dirty="0" smtClean="0">
                <a:latin typeface="Calibri" charset="0"/>
                <a:ea typeface="MS PGothic" charset="0"/>
              </a:rPr>
              <a:t> Regularly:  Exploit kits hosted on compromised websites are commonly used to spread malware. Regular patching of vulnerable software is necessary to help prevent infection.</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Use Security Suites at the Endpoint:  With the endpoint being the final line of defense from any threat, a multi-faceted security solution should be employed. This solution should have protections for not just file based threats (traditional AV), but should also include download protection, browser protection, heuristic technologies, firewall and a community sourced file reputation scoring system.</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Restrict User Rights &amp; Access:  Restrict admin rights on computers and mapped drives.  Also employ dual-form authentication methods.</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Asset Management &amp; Logging:  Use asset management and logging to verify assets are meeting patching and corporate requirements (i.e. endpoint posturing for anti-virus), and that breaches of policy and machines are logged and alerting.</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0" marR="0" indent="0" algn="l" defTabSz="457200" rtl="0" eaLnBrk="1" fontAlgn="auto" latinLnBrk="0" hangingPunct="1">
              <a:lnSpc>
                <a:spcPct val="100000"/>
              </a:lnSpc>
              <a:spcBef>
                <a:spcPct val="0"/>
              </a:spcBef>
              <a:spcAft>
                <a:spcPts val="0"/>
              </a:spcAft>
              <a:buClrTx/>
              <a:buSzTx/>
              <a:buFont typeface="Arial" charset="0"/>
              <a:buNone/>
              <a:tabLst/>
              <a:defRPr/>
            </a:pPr>
            <a:r>
              <a:rPr lang="en-US" sz="1200" kern="1200" dirty="0" smtClean="0">
                <a:solidFill>
                  <a:schemeClr val="tx1"/>
                </a:solidFill>
                <a:effectLst/>
                <a:latin typeface="+mn-lt"/>
                <a:ea typeface="+mn-ea"/>
                <a:cs typeface="+mn-cs"/>
              </a:rPr>
              <a:t>Source:    Ransomware Do’s and Don’ts:</a:t>
            </a:r>
            <a:r>
              <a:rPr lang="en-US" sz="1200" kern="1200" baseline="0" dirty="0" smtClean="0">
                <a:solidFill>
                  <a:schemeClr val="tx1"/>
                </a:solidFill>
                <a:effectLst/>
                <a:latin typeface="+mn-lt"/>
                <a:ea typeface="+mn-ea"/>
                <a:cs typeface="+mn-cs"/>
              </a:rPr>
              <a:t> Protecting Critical Data”, Matt Sherman, Symantec Official Blog, February 18</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2015; http://www.symantec.com/connect/blogs/ransomware-dos-and-donts-protecting-critical-data</a:t>
            </a:r>
            <a:endParaRPr lang="en-US" sz="1200" kern="1200" dirty="0" smtClean="0">
              <a:solidFill>
                <a:schemeClr val="tx1"/>
              </a:solidFill>
              <a:effectLst/>
              <a:latin typeface="+mn-lt"/>
              <a:ea typeface="+mn-ea"/>
              <a:cs typeface="+mn-cs"/>
            </a:endParaRPr>
          </a:p>
          <a:p>
            <a:pPr marL="0" indent="0" eaLnBrk="1" hangingPunct="1">
              <a:spcBef>
                <a:spcPct val="0"/>
              </a:spcBef>
              <a:buFont typeface="Arial" charset="0"/>
              <a:buNone/>
            </a:pPr>
            <a:endParaRPr lang="en-US" dirty="0" smtClean="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18</a:t>
            </a:fld>
            <a:endParaRPr lang="en-US" dirty="0"/>
          </a:p>
        </p:txBody>
      </p:sp>
    </p:spTree>
    <p:extLst>
      <p:ext uri="{BB962C8B-B14F-4D97-AF65-F5344CB8AC3E}">
        <p14:creationId xmlns:p14="http://schemas.microsoft.com/office/powerpoint/2010/main" val="179690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Delivers Protection Before Malware Analysis:</a:t>
            </a:r>
          </a:p>
          <a:p>
            <a:endParaRPr lang="en-US" dirty="0" smtClean="0"/>
          </a:p>
          <a:p>
            <a:r>
              <a:rPr lang="en-US" dirty="0" smtClean="0"/>
              <a:t>Antivirus and other security vendors’ time-intensive approach must collect and then analyze the binary code of every Cryptolocker variant. In the meantime, customers become victims as the polymorphic malware evades signature-based detection. OpenDNS uses a predictive, network-level approach, which discovers and blocks unknown domains that co-occur before or after Cryptolocker’s known domains via the 50+ billion DNS requests resolved daily by OpenDNS. As domain co-occurrences are validated by algorithmic classifications, they are quickly added as new known CryptoLocker domains, and then used in the next iteration.</a:t>
            </a:r>
          </a:p>
          <a:p>
            <a:r>
              <a:rPr lang="en-US" dirty="0" smtClean="0"/>
              <a:t>As a result, OpenDNS blocks our customers’ infected systems attempts to phone home; containing the ensuing damage well before antivirus solutions.</a:t>
            </a:r>
          </a:p>
          <a:p>
            <a:endParaRPr lang="en-US" dirty="0" smtClean="0"/>
          </a:p>
          <a:p>
            <a:r>
              <a:rPr lang="en-US" dirty="0" smtClean="0"/>
              <a:t>First, Predict the Unknown…Then, Block the Known:</a:t>
            </a:r>
          </a:p>
          <a:p>
            <a:endParaRPr lang="en-US" dirty="0" smtClean="0"/>
          </a:p>
          <a:p>
            <a:r>
              <a:rPr lang="en-US" dirty="0" smtClean="0"/>
              <a:t>Researchers have reverse engineered the DGA. OpenDNS contributes to, and participates in, leading security research communities. As a result, we obtained the algorithm and have blacklisted every CryptoLocker domain name candidate through 2014 to proactively protect our customers.</a:t>
            </a:r>
          </a:p>
          <a:p>
            <a:endParaRPr lang="en-US" dirty="0" smtClean="0"/>
          </a:p>
          <a:p>
            <a:r>
              <a:rPr lang="en-US" dirty="0" smtClean="0"/>
              <a:t>What Are DGAs? (Domain Generation Algorithms)</a:t>
            </a:r>
          </a:p>
          <a:p>
            <a:endParaRPr lang="en-US" dirty="0" smtClean="0"/>
          </a:p>
          <a:p>
            <a:r>
              <a:rPr lang="en-US" sz="1200" b="0" i="0" kern="1200" dirty="0" smtClean="0">
                <a:solidFill>
                  <a:schemeClr val="tx1"/>
                </a:solidFill>
                <a:effectLst/>
                <a:latin typeface="+mn-lt"/>
                <a:ea typeface="+mn-ea"/>
                <a:cs typeface="+mn-cs"/>
              </a:rPr>
              <a:t>To avoid such static detection mechanisms recent attackers have been taking advantage of various Domain Generation Algorithms (DGA) in choosing and updating the domain names of their C&amp;C servers. DGA embedded in the malware generate a large amount of pseudo-random domain names within a given period, most of which are nonexistent. With the same random seed, e.g. time of the day or most popular tweets of the day, the attackers can generate exactly the same list of domain names remotely, among which they will only register a few. The malware will contact some or all of the domains generated by the DGA, giving its opportunity to be able to connect to the C&amp;C server. The sheer amount of nonexistent domains produced by the DGA on a daily basis presents a great burden for security specialists if blacklisting is still to be pursued.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addition:</a:t>
            </a:r>
            <a:endParaRPr lang="en-US" dirty="0" smtClean="0"/>
          </a:p>
          <a:p>
            <a:endParaRPr lang="en-US" dirty="0" smtClean="0"/>
          </a:p>
          <a:p>
            <a:pPr marL="171450" indent="-171450">
              <a:buFont typeface="Arial" charset="0"/>
              <a:buChar char="•"/>
            </a:pPr>
            <a:r>
              <a:rPr lang="en-US" dirty="0" smtClean="0"/>
              <a:t>Cyber-criminals need resilient ways for their malware to phone home to botnet controllers to receive new updates or commands days, weeks or years after the malware is distributed.</a:t>
            </a:r>
          </a:p>
          <a:p>
            <a:pPr marL="171450" indent="-171450">
              <a:buFont typeface="Arial" charset="0"/>
              <a:buChar char="•"/>
            </a:pPr>
            <a:endParaRPr lang="en-US" dirty="0" smtClean="0"/>
          </a:p>
          <a:p>
            <a:pPr marL="171450" indent="-171450">
              <a:buFont typeface="Arial" charset="0"/>
              <a:buChar char="•"/>
            </a:pPr>
            <a:r>
              <a:rPr lang="en-US" dirty="0" smtClean="0"/>
              <a:t>Embedding a hard-coded list of domain names or IP addresses is problematic. Malware samples are regularly captured and analyzed by security vendors or law enforcement authorities, which can then block or even takedown the botnet’s DNS infrastructure or IP networks.</a:t>
            </a:r>
          </a:p>
          <a:p>
            <a:pPr marL="171450" indent="-171450">
              <a:buFont typeface="Arial" charset="0"/>
              <a:buChar char="•"/>
            </a:pPr>
            <a:endParaRPr lang="en-US" dirty="0" smtClean="0"/>
          </a:p>
          <a:p>
            <a:pPr marL="171450" indent="-171450">
              <a:buFont typeface="Arial" charset="0"/>
              <a:buChar char="•"/>
            </a:pPr>
            <a:r>
              <a:rPr lang="en-US" dirty="0" smtClean="0"/>
              <a:t>Even designing malware to regularly receive configuration updates with new rendezvous points is vulnerable to timely analysis and takedown.</a:t>
            </a:r>
          </a:p>
          <a:p>
            <a:pPr marL="171450" indent="-171450">
              <a:buFont typeface="Arial" charset="0"/>
              <a:buChar char="•"/>
            </a:pPr>
            <a:endParaRPr lang="en-US" dirty="0" smtClean="0"/>
          </a:p>
          <a:p>
            <a:pPr marL="171450" indent="-171450">
              <a:buFont typeface="Arial" charset="0"/>
              <a:buChar char="•"/>
            </a:pPr>
            <a:r>
              <a:rPr lang="en-US" dirty="0" smtClean="0"/>
              <a:t>So cyber-criminals designed DGAs to produce, and then test, a number of candidate domains until a rendezvous point with the controller is found.</a:t>
            </a:r>
          </a:p>
          <a:p>
            <a:r>
              <a:rPr lang="en-US" dirty="0" smtClean="0"/>
              <a:t>DGAs enable malware to evade static blacklists or reputation systems, and avoid reactive counter-measures.</a:t>
            </a:r>
          </a:p>
          <a:p>
            <a:endParaRPr lang="en-US" dirty="0" smtClean="0"/>
          </a:p>
          <a:p>
            <a:endParaRPr lang="en-US" dirty="0" smtClean="0"/>
          </a:p>
          <a:p>
            <a:r>
              <a:rPr lang="en-US" dirty="0" smtClean="0"/>
              <a:t>Source:  Cryptolocker:  Containment is the New Prevention; https://www.opendns.com/enterprise-security/threat-enforcement/features/cryptolocker-containment-is-the-new-prevention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sz="1200" b="0" i="0" kern="1200" dirty="0" smtClean="0">
                <a:solidFill>
                  <a:schemeClr val="tx1"/>
                </a:solidFill>
                <a:effectLst/>
                <a:latin typeface="+mn-lt"/>
                <a:ea typeface="+mn-ea"/>
                <a:cs typeface="+mn-cs"/>
              </a:rPr>
              <a:t>Research Spotlight: Detecting Algorithmically Generated Domains”, Talos Group, August 8, 2015;</a:t>
            </a:r>
            <a:r>
              <a:rPr lang="en-US" sz="1200" b="0" i="0" kern="1200" baseline="0" dirty="0" smtClean="0">
                <a:solidFill>
                  <a:schemeClr val="tx1"/>
                </a:solidFill>
                <a:effectLst/>
                <a:latin typeface="+mn-lt"/>
                <a:ea typeface="+mn-ea"/>
                <a:cs typeface="+mn-cs"/>
              </a:rPr>
              <a:t> http://blogs.cisco.com/security/talos/detecting-dga</a:t>
            </a:r>
            <a:endParaRPr lang="en-US" sz="1200" b="0" i="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C506E3-D300-F743-A41A-ACE80A349F6B}" type="slidenum">
              <a:rPr lang="en-US" smtClean="0"/>
              <a:pPr/>
              <a:t>19</a:t>
            </a:fld>
            <a:endParaRPr lang="en-US" dirty="0"/>
          </a:p>
        </p:txBody>
      </p:sp>
    </p:spTree>
    <p:extLst>
      <p:ext uri="{BB962C8B-B14F-4D97-AF65-F5344CB8AC3E}">
        <p14:creationId xmlns:p14="http://schemas.microsoft.com/office/powerpoint/2010/main" val="179690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A list of some of the most common Ransomware malware today, and the protocol they use to contact their Command &amp; Control server for Encryption key and Ransom Note.</a:t>
            </a:r>
          </a:p>
          <a:p>
            <a:pPr eaLnBrk="1" hangingPunct="1">
              <a:spcBef>
                <a:spcPct val="0"/>
              </a:spcBef>
            </a:pPr>
            <a:endParaRPr lang="en-US" dirty="0" smtClean="0">
              <a:latin typeface="Calibri" charset="0"/>
              <a:ea typeface="MS PGothic" charset="0"/>
            </a:endParaRPr>
          </a:p>
          <a:p>
            <a:pPr marL="171450" indent="-171450" eaLnBrk="1" hangingPunct="1">
              <a:spcBef>
                <a:spcPct val="0"/>
              </a:spcBef>
              <a:buFont typeface="Arial" panose="020B0604020202020204" pitchFamily="34" charset="0"/>
              <a:buChar char="•"/>
            </a:pPr>
            <a:r>
              <a:rPr lang="en-US" dirty="0" smtClean="0">
                <a:latin typeface="Calibri" charset="0"/>
                <a:ea typeface="MS PGothic" charset="0"/>
              </a:rPr>
              <a:t>Locky:</a:t>
            </a:r>
            <a:r>
              <a:rPr lang="en-US" baseline="0" dirty="0" smtClean="0">
                <a:latin typeface="Calibri" charset="0"/>
                <a:ea typeface="MS PGothic" charset="0"/>
              </a:rPr>
              <a:t>  DNS &amp; IP included in payload; payment form is through DNS</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SamSam:  The only one on this list to include all its information in the payload</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TeslaCrypt: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CryptoWall: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TorrentLocker: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PadCrypt: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CTB-Locker:  DNS &amp; Tor for Encryption; DNS for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FAKBEN: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PayCrypt:  DNS for both Encryption and Payment</a:t>
            </a:r>
          </a:p>
          <a:p>
            <a:pPr marL="171450" indent="-171450" eaLnBrk="1" hangingPunct="1">
              <a:spcBef>
                <a:spcPct val="0"/>
              </a:spcBef>
              <a:buFont typeface="Arial" panose="020B0604020202020204" pitchFamily="34" charset="0"/>
              <a:buChar char="•"/>
            </a:pPr>
            <a:r>
              <a:rPr lang="en-US" baseline="0" dirty="0" smtClean="0">
                <a:latin typeface="Calibri" charset="0"/>
                <a:ea typeface="MS PGothic" charset="0"/>
              </a:rPr>
              <a:t>KeyRanger:  DNS &amp; Tor for Encryption; DNS for Payment</a:t>
            </a:r>
          </a:p>
          <a:p>
            <a:pPr marL="171450" indent="-171450" eaLnBrk="1" hangingPunct="1">
              <a:spcBef>
                <a:spcPct val="0"/>
              </a:spcBef>
              <a:buFont typeface="Arial" panose="020B0604020202020204" pitchFamily="34" charset="0"/>
              <a:buChar char="•"/>
            </a:pPr>
            <a:endParaRPr lang="en-US" dirty="0" smtClean="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20</a:t>
            </a:fld>
            <a:endParaRPr lang="en-US" dirty="0"/>
          </a:p>
        </p:txBody>
      </p:sp>
    </p:spTree>
    <p:extLst>
      <p:ext uri="{BB962C8B-B14F-4D97-AF65-F5344CB8AC3E}">
        <p14:creationId xmlns:p14="http://schemas.microsoft.com/office/powerpoint/2010/main" val="78982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1FB1FBC1-5D50-4A93-AB41-ABC2DF17C066}" type="slidenum">
              <a:rPr lang="en-US" altLang="en-US" sz="1200"/>
              <a:pPr eaLnBrk="1" hangingPunct="1">
                <a:spcBef>
                  <a:spcPct val="0"/>
                </a:spcBef>
              </a:pPr>
              <a:t>2</a:t>
            </a:fld>
            <a:endParaRPr lang="en-US" altLang="en-US" sz="1200" dirty="0"/>
          </a:p>
        </p:txBody>
      </p:sp>
      <p:sp>
        <p:nvSpPr>
          <p:cNvPr id="61444" name="Notes Placeholder 1"/>
          <p:cNvSpPr>
            <a:spLocks noGrp="1"/>
          </p:cNvSpPr>
          <p:nvPr/>
        </p:nvSpPr>
        <p:spPr bwMode="auto">
          <a:xfrm>
            <a:off x="686098" y="4343704"/>
            <a:ext cx="5485805" cy="41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Defensive</a:t>
            </a:r>
            <a:r>
              <a:rPr lang="en-US" baseline="0" dirty="0" smtClean="0"/>
              <a:t> Layers with OpenDNS</a:t>
            </a:r>
          </a:p>
          <a:p>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First Layer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OpenDNS</a:t>
            </a:r>
          </a:p>
          <a:p>
            <a:endParaRPr lang="en-US" baseline="0" dirty="0" smtClean="0"/>
          </a:p>
          <a:p>
            <a:pPr marL="171450" indent="-171450">
              <a:buFont typeface="Arial" panose="020B0604020202020204" pitchFamily="34" charset="0"/>
              <a:buChar char="•"/>
            </a:pPr>
            <a:r>
              <a:rPr lang="en-US" baseline="0" dirty="0" smtClean="0"/>
              <a:t>Second Layer</a:t>
            </a:r>
          </a:p>
          <a:p>
            <a:pPr marL="628650" lvl="1" indent="-171450">
              <a:buFont typeface="Arial" panose="020B0604020202020204" pitchFamily="34" charset="0"/>
              <a:buChar char="•"/>
            </a:pPr>
            <a:r>
              <a:rPr lang="en-US" baseline="0" dirty="0" smtClean="0"/>
              <a:t>Next-Gen Firewalls</a:t>
            </a:r>
          </a:p>
          <a:p>
            <a:pPr marL="628650" lvl="1" indent="-171450">
              <a:buFont typeface="Arial" panose="020B0604020202020204" pitchFamily="34" charset="0"/>
              <a:buChar char="•"/>
            </a:pPr>
            <a:r>
              <a:rPr lang="en-US" baseline="0" dirty="0" smtClean="0"/>
              <a:t>Routers with Unified Threat Management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Third Layer</a:t>
            </a:r>
          </a:p>
          <a:p>
            <a:pPr marL="628650" lvl="1" indent="-171450">
              <a:buFont typeface="Arial" panose="020B0604020202020204" pitchFamily="34" charset="0"/>
              <a:buChar char="•"/>
            </a:pPr>
            <a:r>
              <a:rPr lang="en-US" baseline="0" dirty="0" smtClean="0"/>
              <a:t>Email and URL Filters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Third to Fourth Layer</a:t>
            </a:r>
          </a:p>
          <a:p>
            <a:pPr marL="628650" lvl="1" indent="-171450">
              <a:buFont typeface="Arial" panose="020B0604020202020204" pitchFamily="34" charset="0"/>
              <a:buChar char="•"/>
            </a:pPr>
            <a:r>
              <a:rPr lang="en-US" baseline="0" dirty="0" smtClean="0"/>
              <a:t>Anti-virus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C506E3-D300-F743-A41A-ACE80A349F6B}" type="slidenum">
              <a:rPr lang="en-US" smtClean="0"/>
              <a:pPr/>
              <a:t>21</a:t>
            </a:fld>
            <a:endParaRPr lang="en-US" dirty="0"/>
          </a:p>
        </p:txBody>
      </p:sp>
    </p:spTree>
    <p:extLst>
      <p:ext uri="{BB962C8B-B14F-4D97-AF65-F5344CB8AC3E}">
        <p14:creationId xmlns:p14="http://schemas.microsoft.com/office/powerpoint/2010/main" val="179690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22</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23</a:t>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24</a:t>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25</a:t>
            </a:fld>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26</a:t>
            </a:fld>
            <a:endParaRPr lang="en-US"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27</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28</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29</a:t>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30</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ECA804F3-2E81-4D2F-AD4D-D6B3FB1A547F}" type="slidenum">
              <a:rPr lang="en-US" altLang="en-US" sz="1200"/>
              <a:pPr eaLnBrk="1" hangingPunct="1">
                <a:spcBef>
                  <a:spcPct val="0"/>
                </a:spcBef>
              </a:pPr>
              <a:t>3</a:t>
            </a:fld>
            <a:endParaRPr lang="en-US" altLang="en-US" sz="1200" dirty="0"/>
          </a:p>
        </p:txBody>
      </p:sp>
      <p:sp>
        <p:nvSpPr>
          <p:cNvPr id="62468" name="Notes Placeholder 1"/>
          <p:cNvSpPr>
            <a:spLocks noGrp="1"/>
          </p:cNvSpPr>
          <p:nvPr/>
        </p:nvSpPr>
        <p:spPr bwMode="auto">
          <a:xfrm>
            <a:off x="686098" y="4343704"/>
            <a:ext cx="5485805" cy="41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31</a:t>
            </a:fld>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32</a:t>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45DB936D-F67D-4BE4-9682-3E4F5604491A}" type="slidenum">
              <a:rPr lang="en-US" altLang="en-US" sz="1200"/>
              <a:pPr eaLnBrk="1" hangingPunct="1">
                <a:spcBef>
                  <a:spcPct val="0"/>
                </a:spcBef>
              </a:pPr>
              <a:t>33</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5374EDBB-08C7-4E3C-8FF9-A22F54189B7C}" type="slidenum">
              <a:rPr lang="en-US" altLang="en-US" sz="1200"/>
              <a:pPr eaLnBrk="1" hangingPunct="1">
                <a:spcBef>
                  <a:spcPct val="0"/>
                </a:spcBef>
              </a:pPr>
              <a:t>4</a:t>
            </a:fld>
            <a:endParaRPr lang="en-US" altLang="en-US" sz="1200" dirty="0"/>
          </a:p>
        </p:txBody>
      </p:sp>
      <p:sp>
        <p:nvSpPr>
          <p:cNvPr id="63492" name="Notes Placeholder 1"/>
          <p:cNvSpPr>
            <a:spLocks noGrp="1"/>
          </p:cNvSpPr>
          <p:nvPr/>
        </p:nvSpPr>
        <p:spPr bwMode="auto">
          <a:xfrm>
            <a:off x="686098" y="4343704"/>
            <a:ext cx="5485805" cy="41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41798" indent="-285307" eaLnBrk="0" hangingPunct="0">
              <a:spcBef>
                <a:spcPct val="30000"/>
              </a:spcBef>
              <a:defRPr sz="1100">
                <a:solidFill>
                  <a:schemeClr val="tx1"/>
                </a:solidFill>
                <a:latin typeface="Calibri" pitchFamily="34" charset="0"/>
                <a:ea typeface="MS PGothic" pitchFamily="34" charset="-128"/>
              </a:defRPr>
            </a:lvl2pPr>
            <a:lvl3pPr marL="1142730" indent="-228246" eaLnBrk="0" hangingPunct="0">
              <a:spcBef>
                <a:spcPct val="30000"/>
              </a:spcBef>
              <a:defRPr sz="1100">
                <a:solidFill>
                  <a:schemeClr val="tx1"/>
                </a:solidFill>
                <a:latin typeface="Calibri" pitchFamily="34" charset="0"/>
                <a:ea typeface="MS PGothic" pitchFamily="34" charset="-128"/>
              </a:defRPr>
            </a:lvl3pPr>
            <a:lvl4pPr marL="1599222" indent="-228246" eaLnBrk="0" hangingPunct="0">
              <a:spcBef>
                <a:spcPct val="30000"/>
              </a:spcBef>
              <a:defRPr sz="1100">
                <a:solidFill>
                  <a:schemeClr val="tx1"/>
                </a:solidFill>
                <a:latin typeface="Calibri" pitchFamily="34" charset="0"/>
                <a:ea typeface="MS PGothic" pitchFamily="34" charset="-128"/>
              </a:defRPr>
            </a:lvl4pPr>
            <a:lvl5pPr marL="2057214" indent="-228246" eaLnBrk="0" hangingPunct="0">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ECA804F3-2E81-4D2F-AD4D-D6B3FB1A547F}" type="slidenum">
              <a:rPr lang="en-US" altLang="en-US" sz="1200"/>
              <a:pPr eaLnBrk="1" hangingPunct="1">
                <a:spcBef>
                  <a:spcPct val="0"/>
                </a:spcBef>
              </a:pPr>
              <a:t>5</a:t>
            </a:fld>
            <a:endParaRPr lang="en-US" altLang="en-US" sz="1200" dirty="0"/>
          </a:p>
        </p:txBody>
      </p:sp>
      <p:sp>
        <p:nvSpPr>
          <p:cNvPr id="62468" name="Notes Placeholder 1"/>
          <p:cNvSpPr>
            <a:spLocks noGrp="1"/>
          </p:cNvSpPr>
          <p:nvPr/>
        </p:nvSpPr>
        <p:spPr bwMode="auto">
          <a:xfrm>
            <a:off x="686098" y="4343704"/>
            <a:ext cx="5485805" cy="41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0" i="0" kern="1200" dirty="0" smtClean="0">
                <a:solidFill>
                  <a:schemeClr val="tx1"/>
                </a:solidFill>
                <a:effectLst/>
                <a:latin typeface="+mn-lt"/>
                <a:ea typeface="+mn-ea"/>
                <a:cs typeface="+mn-cs"/>
              </a:rPr>
              <a:t>Joseph Bonavolonta, Assistant Special Agent in Charge of the FBI’s CYBER and Counterintelligence Program in its Boston office – Quot</a:t>
            </a:r>
            <a:r>
              <a:rPr lang="en-US" sz="1200" b="0" i="0" kern="1200" baseline="0" dirty="0" smtClean="0">
                <a:solidFill>
                  <a:schemeClr val="tx1"/>
                </a:solidFill>
                <a:effectLst/>
                <a:latin typeface="+mn-lt"/>
                <a:ea typeface="+mn-ea"/>
                <a:cs typeface="+mn-cs"/>
              </a:rPr>
              <a:t>e his speech at the Cyber Security Summer 2015 </a:t>
            </a:r>
          </a:p>
          <a:p>
            <a:pPr eaLnBrk="1" hangingPunct="1">
              <a:spcBef>
                <a:spcPct val="0"/>
              </a:spcBef>
            </a:pPr>
            <a:endParaRPr lang="en-US" sz="1200" b="0" i="0" kern="1200" baseline="0" dirty="0" smtClean="0">
              <a:solidFill>
                <a:schemeClr val="tx1"/>
              </a:solidFill>
              <a:effectLst/>
              <a:latin typeface="+mn-lt"/>
              <a:ea typeface="+mn-ea"/>
              <a:cs typeface="+mn-cs"/>
            </a:endParaRPr>
          </a:p>
          <a:p>
            <a:pPr eaLnBrk="1" hangingPunct="1">
              <a:spcBef>
                <a:spcPct val="0"/>
              </a:spcBef>
            </a:pPr>
            <a:r>
              <a:rPr lang="en-US" sz="1200" b="0" i="0" kern="1200" baseline="0" dirty="0" smtClean="0">
                <a:solidFill>
                  <a:schemeClr val="tx1"/>
                </a:solidFill>
                <a:effectLst/>
                <a:latin typeface="+mn-lt"/>
                <a:ea typeface="+mn-ea"/>
                <a:cs typeface="+mn-cs"/>
              </a:rPr>
              <a:t>Official FBI stance:  </a:t>
            </a:r>
            <a:r>
              <a:rPr lang="en-US" sz="1200" b="0" i="1" kern="1200" dirty="0" smtClean="0">
                <a:solidFill>
                  <a:schemeClr val="tx1"/>
                </a:solidFill>
                <a:effectLst/>
                <a:latin typeface="+mn-lt"/>
                <a:ea typeface="+mn-ea"/>
                <a:cs typeface="+mn-cs"/>
              </a:rPr>
              <a:t>The FBI doesn't make recommendations to companies; instead, the Bureau explains what the options are for businesses that are affected and how it's up to individual companies to decide for themselves the best way to proceed. That is, either revert to back up systems, contact a security professional, or pay. </a:t>
            </a:r>
          </a:p>
          <a:p>
            <a:pPr eaLnBrk="1" hangingPunct="1">
              <a:spcBef>
                <a:spcPct val="0"/>
              </a:spcBef>
            </a:pPr>
            <a:endParaRPr lang="en-US" sz="1200" b="0" i="1"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FBI website has some pretty good advice about preventing ransomware that comes close to what Naked Security advises, including:</a:t>
            </a:r>
          </a:p>
          <a:p>
            <a:pPr marL="171450" indent="-171450" fontAlgn="base">
              <a:buFont typeface="Arial" charset="0"/>
              <a:buChar char="•"/>
            </a:pPr>
            <a:r>
              <a:rPr lang="en-US" sz="1200" b="0" i="0" kern="1200" dirty="0" smtClean="0">
                <a:solidFill>
                  <a:schemeClr val="tx1"/>
                </a:solidFill>
                <a:effectLst/>
                <a:latin typeface="+mn-lt"/>
                <a:ea typeface="+mn-ea"/>
                <a:cs typeface="+mn-cs"/>
              </a:rPr>
              <a:t>Keep your anti-virus active and up to date. That means you’re more likely to block malware attacks proactively.</a:t>
            </a:r>
          </a:p>
          <a:p>
            <a:pPr marL="171450" indent="-171450" fontAlgn="base">
              <a:buFont typeface="Arial" charset="0"/>
              <a:buChar char="•"/>
            </a:pPr>
            <a:r>
              <a:rPr lang="en-US" sz="1200" b="0" i="0" kern="1200" dirty="0" smtClean="0">
                <a:solidFill>
                  <a:schemeClr val="tx1"/>
                </a:solidFill>
                <a:effectLst/>
                <a:latin typeface="+mn-lt"/>
                <a:ea typeface="+mn-ea"/>
                <a:cs typeface="+mn-cs"/>
              </a:rPr>
              <a:t>Patch your operating system and applications promptly. Many attacks rely on exploiting security bugs that are already have available fixes, so don’t make yourself low-hanging fruit.</a:t>
            </a:r>
          </a:p>
          <a:p>
            <a:pPr marL="171450" indent="-171450" fontAlgn="base">
              <a:buFont typeface="Arial" charset="0"/>
              <a:buChar char="•"/>
            </a:pPr>
            <a:r>
              <a:rPr lang="en-US" sz="1200" b="0" i="0" kern="1200" dirty="0" smtClean="0">
                <a:solidFill>
                  <a:schemeClr val="tx1"/>
                </a:solidFill>
                <a:effectLst/>
                <a:latin typeface="+mn-lt"/>
                <a:ea typeface="+mn-ea"/>
                <a:cs typeface="+mn-cs"/>
              </a:rPr>
              <a:t>Be suspicious of unsolicited emails, no matter how relevant they may seem. Avoid opening attachments and clicking on links in emails too, especially if you’re not expecting them.</a:t>
            </a:r>
          </a:p>
          <a:p>
            <a:pPr marL="171450" indent="-171450" fontAlgn="base">
              <a:buFont typeface="Arial" charset="0"/>
              <a:buChar char="•"/>
            </a:pPr>
            <a:r>
              <a:rPr lang="en-US" sz="1200" b="0" i="0" kern="1200" dirty="0" smtClean="0">
                <a:solidFill>
                  <a:schemeClr val="tx1"/>
                </a:solidFill>
                <a:effectLst/>
                <a:latin typeface="+mn-lt"/>
                <a:ea typeface="+mn-ea"/>
                <a:cs typeface="+mn-cs"/>
              </a:rPr>
              <a:t>Make regular backups, and keep at least one offline. That protects you from data loss of any kind, whether caused by ransomware, flood, fire, loss, theft and so on.</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Most Security experts</a:t>
            </a:r>
            <a:r>
              <a:rPr lang="en-US" baseline="0" dirty="0" smtClean="0">
                <a:latin typeface="Calibri" charset="0"/>
                <a:ea typeface="MS PGothic" charset="0"/>
              </a:rPr>
              <a:t> agree though, do not pay if you can avoid it.</a:t>
            </a:r>
          </a:p>
          <a:p>
            <a:pPr eaLnBrk="1" hangingPunct="1">
              <a:spcBef>
                <a:spcPct val="0"/>
              </a:spcBef>
            </a:pPr>
            <a:endParaRPr lang="en-US" baseline="0" dirty="0" smtClean="0">
              <a:latin typeface="Calibri" charset="0"/>
              <a:ea typeface="MS PGothic"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Source:    FBI’s Advice on Ransomeware? Just Pay The Ransom.”, The Security Ledger,</a:t>
            </a:r>
            <a:r>
              <a:rPr lang="en-US" sz="1200" kern="1200" baseline="0" dirty="0" smtClean="0">
                <a:solidFill>
                  <a:schemeClr val="tx1"/>
                </a:solidFill>
                <a:effectLst/>
                <a:latin typeface="+mn-lt"/>
                <a:ea typeface="+mn-ea"/>
                <a:cs typeface="+mn-cs"/>
              </a:rPr>
              <a:t> October 22, 2015; https://securityledger.com/2015/10/fbis-advice-on-cryptolocker-just-pay-the-ransom/</a:t>
            </a:r>
            <a:endParaRPr lang="en-US" sz="1200" kern="1200" dirty="0" smtClean="0">
              <a:solidFill>
                <a:schemeClr val="tx1"/>
              </a:solidFill>
              <a:effectLst/>
              <a:latin typeface="+mn-lt"/>
              <a:ea typeface="+mn-ea"/>
              <a:cs typeface="+mn-cs"/>
            </a:endParaRPr>
          </a:p>
          <a:p>
            <a:pPr eaLnBrk="1" hangingPunct="1">
              <a:spcBef>
                <a:spcPct val="0"/>
              </a:spcBef>
            </a:pPr>
            <a:endParaRPr lang="en-US" baseline="0" dirty="0" smtClean="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6</a:t>
            </a:fld>
            <a:endParaRPr lang="en-US" dirty="0"/>
          </a:p>
        </p:txBody>
      </p:sp>
    </p:spTree>
    <p:extLst>
      <p:ext uri="{BB962C8B-B14F-4D97-AF65-F5344CB8AC3E}">
        <p14:creationId xmlns:p14="http://schemas.microsoft.com/office/powerpoint/2010/main" val="243138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For readers that may not be familiar, ransomware is malicious software that is designed to hold users' files (such as photos, documents, and music) for ransom by encrypting their contents and demanding the user pay a fee to decrypt their files. Typically, users are exposed to ransomware via email phishing campaigns and exploit kits. </a:t>
            </a:r>
          </a:p>
          <a:p>
            <a:pPr fontAlgn="base"/>
            <a:endParaRPr lang="en-US" sz="1200" b="0" i="0" kern="120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Ransomware Terms:</a:t>
            </a:r>
          </a:p>
          <a:p>
            <a:pPr fontAlgn="base"/>
            <a:endParaRPr lang="en-US" sz="1200" b="0" i="0" kern="1200" baseline="0" dirty="0" smtClean="0">
              <a:solidFill>
                <a:schemeClr val="tx1"/>
              </a:solidFill>
              <a:effectLst/>
              <a:latin typeface="+mn-lt"/>
              <a:ea typeface="+mn-ea"/>
              <a:cs typeface="+mn-cs"/>
            </a:endParaRPr>
          </a:p>
          <a:p>
            <a:pPr marL="171450" indent="-171450" fontAlgn="base">
              <a:buFont typeface="Arial" charset="0"/>
              <a:buChar char="•"/>
            </a:pPr>
            <a:r>
              <a:rPr lang="en-US" sz="1200" b="0" i="0" kern="1200" baseline="0" dirty="0" smtClean="0">
                <a:solidFill>
                  <a:schemeClr val="tx1"/>
                </a:solidFill>
                <a:effectLst/>
                <a:latin typeface="+mn-lt"/>
                <a:ea typeface="+mn-ea"/>
                <a:cs typeface="+mn-cs"/>
              </a:rPr>
              <a:t>DDos:  Distributed Denial of Service. </a:t>
            </a:r>
            <a:r>
              <a:rPr lang="en-US" sz="1200" b="0" i="0" kern="1200" dirty="0" smtClean="0">
                <a:solidFill>
                  <a:schemeClr val="tx1"/>
                </a:solidFill>
                <a:effectLst/>
                <a:latin typeface="+mn-lt"/>
                <a:ea typeface="+mn-ea"/>
                <a:cs typeface="+mn-cs"/>
              </a:rPr>
              <a:t>DDoS is a type of DoS attack</a:t>
            </a:r>
            <a:r>
              <a:rPr lang="en-US" sz="1200" b="0" i="0" kern="1200" baseline="0" dirty="0" smtClean="0">
                <a:solidFill>
                  <a:schemeClr val="tx1"/>
                </a:solidFill>
                <a:effectLst/>
                <a:latin typeface="+mn-lt"/>
                <a:ea typeface="+mn-ea"/>
                <a:cs typeface="+mn-cs"/>
              </a:rPr>
              <a:t> </a:t>
            </a:r>
            <a:r>
              <a:rPr lang="en-US" sz="1200" b="0" i="0" u="none" kern="1200" dirty="0" smtClean="0">
                <a:solidFill>
                  <a:schemeClr val="tx1"/>
                </a:solidFill>
                <a:effectLst/>
                <a:latin typeface="+mn-lt"/>
                <a:ea typeface="+mn-ea"/>
                <a:cs typeface="+mn-cs"/>
              </a:rPr>
              <a:t>where multiple compromised systems, which are often infected with a Trojan, are used to target a single system causing a Denial of Service (DoS) attack. Victims of a DDoS attack consist of both the end targeted system and all systems maliciously used and controlled by the hacker in the distributed attack.</a:t>
            </a:r>
            <a:endParaRPr lang="en-US" sz="1200" b="0" i="0" u="none" kern="1200" baseline="0" dirty="0" smtClean="0">
              <a:solidFill>
                <a:schemeClr val="tx1"/>
              </a:solidFill>
              <a:effectLst/>
              <a:latin typeface="+mn-lt"/>
              <a:ea typeface="+mn-ea"/>
              <a:cs typeface="+mn-cs"/>
            </a:endParaRPr>
          </a:p>
          <a:p>
            <a:pPr marL="628650" lvl="1" indent="-171450" fontAlgn="base">
              <a:buFont typeface="Arial" charset="0"/>
              <a:buChar char="•"/>
            </a:pPr>
            <a:r>
              <a:rPr lang="en-US" sz="1200" b="0" i="0" kern="1200" dirty="0" smtClean="0">
                <a:solidFill>
                  <a:schemeClr val="tx1"/>
                </a:solidFill>
                <a:effectLst/>
                <a:latin typeface="+mn-lt"/>
                <a:ea typeface="+mn-ea"/>
                <a:cs typeface="+mn-cs"/>
              </a:rPr>
              <a:t>Traffic attacks: Traffic flooding attacks send a huge volume of TCP, UDP and ICPM packets to the target. Legitimate requests get lost and these attacks may be accompanied by malware exploitation.  (i.e.</a:t>
            </a:r>
            <a:r>
              <a:rPr lang="en-US" sz="1200" b="0" i="0" kern="1200" baseline="0" dirty="0" smtClean="0">
                <a:solidFill>
                  <a:schemeClr val="tx1"/>
                </a:solidFill>
                <a:effectLst/>
                <a:latin typeface="+mn-lt"/>
                <a:ea typeface="+mn-ea"/>
                <a:cs typeface="+mn-cs"/>
              </a:rPr>
              <a:t> DNS Amplification attack)</a:t>
            </a:r>
            <a:endParaRPr lang="en-US" sz="1200" b="0" i="0" kern="1200" dirty="0" smtClean="0">
              <a:solidFill>
                <a:schemeClr val="tx1"/>
              </a:solidFill>
              <a:effectLst/>
              <a:latin typeface="+mn-lt"/>
              <a:ea typeface="+mn-ea"/>
              <a:cs typeface="+mn-cs"/>
            </a:endParaRPr>
          </a:p>
          <a:p>
            <a:pPr marL="628650" lvl="1" indent="-171450" fontAlgn="base">
              <a:buFont typeface="Arial" charset="0"/>
              <a:buChar char="•"/>
            </a:pPr>
            <a:r>
              <a:rPr lang="en-US" sz="1200" b="0" i="0" kern="1200" dirty="0" smtClean="0">
                <a:solidFill>
                  <a:schemeClr val="tx1"/>
                </a:solidFill>
                <a:effectLst/>
                <a:latin typeface="+mn-lt"/>
                <a:ea typeface="+mn-ea"/>
                <a:cs typeface="+mn-cs"/>
              </a:rPr>
              <a:t>Bandwidth attacks: This DDos attack overloads the target with massive amounts of junk data. This results in a loss of network bandwidth and equipment resources and can lead to a complete denial of service.</a:t>
            </a:r>
          </a:p>
          <a:p>
            <a:pPr marL="628650" lvl="1" indent="-171450" fontAlgn="base">
              <a:buFont typeface="Arial" charset="0"/>
              <a:buChar char="•"/>
            </a:pPr>
            <a:r>
              <a:rPr lang="en-US" sz="1200" b="0" i="0" kern="1200" dirty="0" smtClean="0">
                <a:solidFill>
                  <a:schemeClr val="tx1"/>
                </a:solidFill>
                <a:effectLst/>
                <a:latin typeface="+mn-lt"/>
                <a:ea typeface="+mn-ea"/>
                <a:cs typeface="+mn-cs"/>
              </a:rPr>
              <a:t>Application attacks: Application-layer data messages can deplete resources in the application layer, leaving the target's system services unavailable.</a:t>
            </a:r>
          </a:p>
          <a:p>
            <a:pPr marL="171450" indent="-171450" fontAlgn="base">
              <a:buFont typeface="Arial" charset="0"/>
              <a:buChar char="•"/>
            </a:pPr>
            <a:endParaRPr lang="en-US" sz="1200" b="0" i="0" kern="1200" baseline="0" dirty="0" smtClean="0">
              <a:solidFill>
                <a:schemeClr val="tx1"/>
              </a:solidFill>
              <a:effectLst/>
              <a:latin typeface="+mn-lt"/>
              <a:ea typeface="+mn-ea"/>
              <a:cs typeface="+mn-cs"/>
            </a:endParaRPr>
          </a:p>
          <a:p>
            <a:pPr marL="0" indent="0" fontAlgn="base">
              <a:buFont typeface="Arial" charset="0"/>
              <a:buNone/>
            </a:pPr>
            <a:endParaRPr lang="en-US" sz="1200" b="0" i="0" kern="1200" baseline="0" dirty="0" smtClean="0">
              <a:solidFill>
                <a:schemeClr val="tx1"/>
              </a:solidFill>
              <a:effectLst/>
              <a:latin typeface="+mn-lt"/>
              <a:ea typeface="+mn-ea"/>
              <a:cs typeface="+mn-cs"/>
            </a:endParaRPr>
          </a:p>
          <a:p>
            <a:pPr marL="171450" indent="-171450" fontAlgn="base">
              <a:buFont typeface="Arial" charset="0"/>
              <a:buChar char="•"/>
            </a:pPr>
            <a:r>
              <a:rPr lang="en-US" sz="1200" b="0" i="0" kern="1200" baseline="0" dirty="0" smtClean="0">
                <a:solidFill>
                  <a:schemeClr val="tx1"/>
                </a:solidFill>
                <a:effectLst/>
                <a:latin typeface="+mn-lt"/>
                <a:ea typeface="+mn-ea"/>
                <a:cs typeface="+mn-cs"/>
              </a:rPr>
              <a:t>Botnets:  A botnet (also known as a zombie army) is a number of Internet computers that, although their owners are unaware of it, have been set up to forward transmissions (including spam or viruses) to other computers on the Internet.</a:t>
            </a:r>
          </a:p>
          <a:p>
            <a:pPr marL="171450" indent="-171450" fontAlgn="base">
              <a:buFont typeface="Arial" charset="0"/>
              <a:buChar char="•"/>
            </a:pPr>
            <a:endParaRPr lang="en-US" sz="1200" b="0" i="0" kern="1200" baseline="0" dirty="0" smtClean="0">
              <a:solidFill>
                <a:schemeClr val="tx1"/>
              </a:solidFill>
              <a:effectLst/>
              <a:latin typeface="+mn-lt"/>
              <a:ea typeface="+mn-ea"/>
              <a:cs typeface="+mn-cs"/>
            </a:endParaRPr>
          </a:p>
          <a:p>
            <a:pPr marL="171450" indent="-171450" fontAlgn="base">
              <a:buFont typeface="Arial" charset="0"/>
              <a:buChar char="•"/>
            </a:pPr>
            <a:r>
              <a:rPr lang="en-US" sz="1200" b="0" i="0" kern="1200" baseline="0" dirty="0" smtClean="0">
                <a:solidFill>
                  <a:schemeClr val="tx1"/>
                </a:solidFill>
                <a:effectLst/>
                <a:latin typeface="+mn-lt"/>
                <a:ea typeface="+mn-ea"/>
                <a:cs typeface="+mn-cs"/>
              </a:rPr>
              <a:t>Command &amp; Control Servers (C2):  In the field of computer security, command and control (C&amp;C) infrastructure consists of servers and other technical infrastructure used to control malware in general, and, in particular, botnets.  Command and control servers may be either directly controlled by the malware operators, or themselves run on hardware compromised by malware. Fast-flux DNS can be used as a way to make it difficult to track down the control servers, which may change from day to day. Control servers may also hop from DNS domain to DNS domain, with domain generation algorithms being used to create new DNS names for controller servers</a:t>
            </a:r>
          </a:p>
          <a:p>
            <a:pPr marL="0" indent="0" fontAlgn="base">
              <a:buFont typeface="Arial" charset="0"/>
              <a:buNone/>
            </a:pPr>
            <a:endParaRPr lang="en-US" sz="1200" b="0" i="0" kern="1200" baseline="0" dirty="0" smtClean="0">
              <a:solidFill>
                <a:schemeClr val="tx1"/>
              </a:solidFill>
              <a:effectLst/>
              <a:latin typeface="+mn-lt"/>
              <a:ea typeface="+mn-ea"/>
              <a:cs typeface="+mn-cs"/>
            </a:endParaRPr>
          </a:p>
          <a:p>
            <a:pPr marL="171450" indent="-171450" fontAlgn="base">
              <a:buFont typeface="Arial" charset="0"/>
              <a:buChar char="•"/>
            </a:pPr>
            <a:r>
              <a:rPr lang="en-US" sz="1200" b="0" i="0" kern="1200" baseline="0" dirty="0" smtClean="0">
                <a:solidFill>
                  <a:schemeClr val="tx1"/>
                </a:solidFill>
                <a:effectLst/>
                <a:latin typeface="+mn-lt"/>
                <a:ea typeface="+mn-ea"/>
                <a:cs typeface="+mn-cs"/>
              </a:rPr>
              <a:t>Ransomware:</a:t>
            </a:r>
          </a:p>
          <a:p>
            <a:pPr marL="628650" lvl="1" indent="-171450" fontAlgn="base">
              <a:buFont typeface="Arial" charset="0"/>
              <a:buChar char="•"/>
            </a:pPr>
            <a:r>
              <a:rPr lang="en-US" sz="1200" b="0" i="0" kern="1200" baseline="0" dirty="0" smtClean="0">
                <a:solidFill>
                  <a:schemeClr val="tx1"/>
                </a:solidFill>
                <a:effectLst/>
                <a:latin typeface="+mn-lt"/>
                <a:ea typeface="+mn-ea"/>
                <a:cs typeface="+mn-cs"/>
              </a:rPr>
              <a:t>Lockscreen:  </a:t>
            </a:r>
            <a:r>
              <a:rPr lang="en-US" sz="1200" b="0" i="0" kern="1200" dirty="0" smtClean="0">
                <a:solidFill>
                  <a:schemeClr val="tx1"/>
                </a:solidFill>
                <a:effectLst/>
                <a:latin typeface="+mn-lt"/>
                <a:ea typeface="+mn-ea"/>
                <a:cs typeface="+mn-cs"/>
              </a:rPr>
              <a:t>Pops up a window that takes over your computer</a:t>
            </a:r>
            <a:r>
              <a:rPr lang="en-US" sz="1200" b="0" i="0" kern="1200" baseline="0" dirty="0" smtClean="0">
                <a:solidFill>
                  <a:schemeClr val="tx1"/>
                </a:solidFill>
                <a:effectLst/>
                <a:latin typeface="+mn-lt"/>
                <a:ea typeface="+mn-ea"/>
                <a:cs typeface="+mn-cs"/>
              </a:rPr>
              <a:t> or mobile device</a:t>
            </a:r>
            <a:r>
              <a:rPr lang="en-US" sz="1200" b="0" i="0" kern="1200" dirty="0" smtClean="0">
                <a:solidFill>
                  <a:schemeClr val="tx1"/>
                </a:solidFill>
                <a:effectLst/>
                <a:latin typeface="+mn-lt"/>
                <a:ea typeface="+mn-ea"/>
                <a:cs typeface="+mn-cs"/>
              </a:rPr>
              <a:t>, so you can’t use any other applications, make calls, or run your anti-virus. This ransomware usually accuses you of some sort of crime, but offers to let you keep on working once you have paid a “fine.”</a:t>
            </a:r>
          </a:p>
          <a:p>
            <a:pPr marL="628650" lvl="1" indent="-171450" fontAlgn="base">
              <a:buFont typeface="Arial" charset="0"/>
              <a:buChar char="•"/>
            </a:pPr>
            <a:r>
              <a:rPr lang="en-US" sz="1200" b="0" i="0" kern="1200" dirty="0" smtClean="0">
                <a:solidFill>
                  <a:schemeClr val="tx1"/>
                </a:solidFill>
                <a:effectLst/>
                <a:latin typeface="+mn-lt"/>
                <a:ea typeface="+mn-ea"/>
                <a:cs typeface="+mn-cs"/>
              </a:rPr>
              <a:t>File-encrypting:  Leaves your applications running just fine, but scrambles your data files so you can’t open them any more. This ransomware usually pops up a window offering to sell you the decryption key.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 Ransomware: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Locky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Locky</a:t>
            </a:r>
            <a:r>
              <a:rPr lang="en-US" sz="1200" kern="1200" baseline="0" dirty="0" smtClean="0">
                <a:solidFill>
                  <a:schemeClr val="tx1"/>
                </a:solidFill>
                <a:effectLst/>
                <a:latin typeface="+mn-lt"/>
                <a:ea typeface="+mn-ea"/>
                <a:cs typeface="+mn-cs"/>
              </a:rPr>
              <a:t> is a type of </a:t>
            </a:r>
            <a:r>
              <a:rPr lang="en-US" sz="1200" kern="1200" baseline="0" dirty="0" err="1" smtClean="0">
                <a:solidFill>
                  <a:schemeClr val="tx1"/>
                </a:solidFill>
                <a:effectLst/>
                <a:latin typeface="+mn-lt"/>
                <a:ea typeface="+mn-ea"/>
                <a:cs typeface="+mn-cs"/>
              </a:rPr>
              <a:t>cryptoware</a:t>
            </a:r>
            <a:r>
              <a:rPr lang="en-US" sz="1200" kern="1200" baseline="0" dirty="0" smtClean="0">
                <a:solidFill>
                  <a:schemeClr val="tx1"/>
                </a:solidFill>
                <a:effectLst/>
                <a:latin typeface="+mn-lt"/>
                <a:ea typeface="+mn-ea"/>
                <a:cs typeface="+mn-cs"/>
              </a:rPr>
              <a:t> that has been very much in the spotlight since February. It is currently spreading like wildfire throughout Europe, mainly through malicious macros in Word documents: victims become infected when they download attachments from malicious emails. It encrypts files on their workstation… sometimes on an entire network.  Furthermore, it evolves on a weekly basis, using new propagation methods. Some groups, for example, like to propagate malware by paying people who are specialized in exploiting security flaws. They make use of these vulnerabilities – zero-day in particular – to take control of computers and install </a:t>
            </a:r>
            <a:r>
              <a:rPr lang="en-US" sz="1200" kern="1200" baseline="0" dirty="0" err="1" smtClean="0">
                <a:solidFill>
                  <a:schemeClr val="tx1"/>
                </a:solidFill>
                <a:effectLst/>
                <a:latin typeface="+mn-lt"/>
                <a:ea typeface="+mn-ea"/>
                <a:cs typeface="+mn-cs"/>
              </a:rPr>
              <a:t>Locky</a:t>
            </a:r>
            <a:r>
              <a:rPr lang="en-US" sz="1200" kern="1200" baseline="0" dirty="0" smtClean="0">
                <a:solidFill>
                  <a:schemeClr val="tx1"/>
                </a:solidFill>
                <a:effectLst/>
                <a:latin typeface="+mn-lt"/>
                <a:ea typeface="+mn-ea"/>
                <a:cs typeface="+mn-cs"/>
              </a:rPr>
              <a:t> on them.</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smtClean="0">
                <a:solidFill>
                  <a:schemeClr val="tx1"/>
                </a:solidFill>
                <a:effectLst/>
                <a:latin typeface="+mn-lt"/>
                <a:ea typeface="+mn-ea"/>
                <a:cs typeface="+mn-cs"/>
              </a:rPr>
              <a:t>CTB Locker:  CTB-Locker is another example of </a:t>
            </a:r>
            <a:r>
              <a:rPr lang="en-US" sz="1200" kern="1200" baseline="0" dirty="0" err="1" smtClean="0">
                <a:solidFill>
                  <a:schemeClr val="tx1"/>
                </a:solidFill>
                <a:effectLst/>
                <a:latin typeface="+mn-lt"/>
                <a:ea typeface="+mn-ea"/>
                <a:cs typeface="+mn-cs"/>
              </a:rPr>
              <a:t>cryptoware</a:t>
            </a:r>
            <a:r>
              <a:rPr lang="en-US" sz="1200" kern="1200" baseline="0" dirty="0" smtClean="0">
                <a:solidFill>
                  <a:schemeClr val="tx1"/>
                </a:solidFill>
                <a:effectLst/>
                <a:latin typeface="+mn-lt"/>
                <a:ea typeface="+mn-ea"/>
                <a:cs typeface="+mn-cs"/>
              </a:rPr>
              <a:t>. It was discovered in February and targets all versions of Windows (from Windows XP).Its preferred means of propagation is via booby-trapped emails. But it also uses compromised or malicious websites. Fraudulent email campaigns are effective since they target particular groups of users for whom the messages have been </a:t>
            </a:r>
            <a:r>
              <a:rPr lang="en-US" sz="1200" kern="1200" baseline="0" dirty="0" err="1" smtClean="0">
                <a:solidFill>
                  <a:schemeClr val="tx1"/>
                </a:solidFill>
                <a:effectLst/>
                <a:latin typeface="+mn-lt"/>
                <a:ea typeface="+mn-ea"/>
                <a:cs typeface="+mn-cs"/>
              </a:rPr>
              <a:t>customised</a:t>
            </a:r>
            <a:r>
              <a:rPr lang="en-US" sz="1200" kern="1200" baseline="0" dirty="0" smtClean="0">
                <a:solidFill>
                  <a:schemeClr val="tx1"/>
                </a:solidFill>
                <a:effectLst/>
                <a:latin typeface="+mn-lt"/>
                <a:ea typeface="+mn-ea"/>
                <a:cs typeface="+mn-cs"/>
              </a:rPr>
              <a:t> (they are in the users’ language, in particular). This makes them more impactful than standardized emails sent in bulk.  Once triggered, it silently roams your computer in the background. It gets onto all of your hard drives and network shares, compiling a list of files (office documents, images, text files, etc.). It then moves them into a password-protected encrypted archive.  In order to avoid detection by companies’ security experts, CTB-Locker has an anti-debugging mechanism: this way, it can identify virtual machines that are used by security experts for the purposes of analyzing malware and ensure that it does not execute on them. This particular ransomware is worryingly versatile: it has several variants, including the most recent – a server variant – which was discovered by one of our </a:t>
            </a:r>
            <a:r>
              <a:rPr lang="en-US" sz="1200" kern="1200" baseline="0" dirty="0" err="1" smtClean="0">
                <a:solidFill>
                  <a:schemeClr val="tx1"/>
                </a:solidFill>
                <a:effectLst/>
                <a:latin typeface="+mn-lt"/>
                <a:ea typeface="+mn-ea"/>
                <a:cs typeface="+mn-cs"/>
              </a:rPr>
              <a:t>Stormshield</a:t>
            </a:r>
            <a:r>
              <a:rPr lang="en-US" sz="1200" kern="1200" baseline="0" dirty="0" smtClean="0">
                <a:solidFill>
                  <a:schemeClr val="tx1"/>
                </a:solidFill>
                <a:effectLst/>
                <a:latin typeface="+mn-lt"/>
                <a:ea typeface="+mn-ea"/>
                <a:cs typeface="+mn-cs"/>
              </a:rPr>
              <a:t> experts.</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TelsaCrypt</a:t>
            </a:r>
            <a:r>
              <a:rPr lang="en-US" sz="1200" kern="1200" baseline="0" dirty="0" smtClean="0">
                <a:solidFill>
                  <a:schemeClr val="tx1"/>
                </a:solidFill>
                <a:effectLst/>
                <a:latin typeface="+mn-lt"/>
                <a:ea typeface="+mn-ea"/>
                <a:cs typeface="+mn-cs"/>
              </a:rPr>
              <a:t>:  It analyses all of the drives on your computer, looking for data files. It ignores Windows itself and your applications so your computer remains operational. That way it can still access the Internet and you can pay the ransom. The data files are encrypted using AES encryption. Since AES encryption is among the most robust, it gives hackers complete control of victims’ files – they stand absolutely no chance of being able to recover them unencrypted. Some versions of this malware target gamers’ PCs in particular. It can infect computers in a variety of different ways, but mainly uses emails and exploit kits.</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Petya</a:t>
            </a:r>
            <a:r>
              <a:rPr lang="en-US" sz="1200" kern="1200" baseline="0" dirty="0" smtClean="0">
                <a:solidFill>
                  <a:schemeClr val="tx1"/>
                </a:solidFill>
                <a:effectLst/>
                <a:latin typeface="+mn-lt"/>
                <a:ea typeface="+mn-ea"/>
                <a:cs typeface="+mn-cs"/>
              </a:rPr>
              <a:t>:  This ransomware is even more aggressive than </a:t>
            </a:r>
            <a:r>
              <a:rPr lang="en-US" sz="1200" kern="1200" baseline="0" dirty="0" err="1" smtClean="0">
                <a:solidFill>
                  <a:schemeClr val="tx1"/>
                </a:solidFill>
                <a:effectLst/>
                <a:latin typeface="+mn-lt"/>
                <a:ea typeface="+mn-ea"/>
                <a:cs typeface="+mn-cs"/>
              </a:rPr>
              <a:t>Locky</a:t>
            </a:r>
            <a:r>
              <a:rPr lang="en-US" sz="1200" kern="1200" baseline="0" dirty="0" smtClean="0">
                <a:solidFill>
                  <a:schemeClr val="tx1"/>
                </a:solidFill>
                <a:effectLst/>
                <a:latin typeface="+mn-lt"/>
                <a:ea typeface="+mn-ea"/>
                <a:cs typeface="+mn-cs"/>
              </a:rPr>
              <a:t>: as well as encrypting files, </a:t>
            </a:r>
            <a:r>
              <a:rPr lang="en-US" sz="1200" kern="1200" baseline="0" dirty="0" err="1" smtClean="0">
                <a:solidFill>
                  <a:schemeClr val="tx1"/>
                </a:solidFill>
                <a:effectLst/>
                <a:latin typeface="+mn-lt"/>
                <a:ea typeface="+mn-ea"/>
                <a:cs typeface="+mn-cs"/>
              </a:rPr>
              <a:t>Petya</a:t>
            </a:r>
            <a:r>
              <a:rPr lang="en-US" sz="1200" kern="1200" baseline="0" dirty="0" smtClean="0">
                <a:solidFill>
                  <a:schemeClr val="tx1"/>
                </a:solidFill>
                <a:effectLst/>
                <a:latin typeface="+mn-lt"/>
                <a:ea typeface="+mn-ea"/>
                <a:cs typeface="+mn-cs"/>
              </a:rPr>
              <a:t> encrypts the first few sectors of the system disk, preventing the PC’s operating system from loading. The result is that the targeted machine is completely inoperable. This highly aggressive attack strategy shows once again just how lucrative this type of malware can be. The pretext used for getting onto hard drives can be, for example, a CV emailed to a company’s human resources department.  If the network becomes infected, the computer is completely unusable. Until the ransom is paid – which by no means guarantees the end of the affair – the company’s data is locked.</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SamSam</a:t>
            </a:r>
            <a:r>
              <a:rPr lang="en-US" sz="1200" kern="1200" baseline="0" dirty="0" smtClean="0">
                <a:solidFill>
                  <a:schemeClr val="tx1"/>
                </a:solidFill>
                <a:effectLst/>
                <a:latin typeface="+mn-lt"/>
                <a:ea typeface="+mn-ea"/>
                <a:cs typeface="+mn-cs"/>
              </a:rPr>
              <a:t>:  The distinctive feature of this new </a:t>
            </a:r>
            <a:r>
              <a:rPr lang="en-US" sz="1200" kern="1200" baseline="0" dirty="0" err="1" smtClean="0">
                <a:solidFill>
                  <a:schemeClr val="tx1"/>
                </a:solidFill>
                <a:effectLst/>
                <a:latin typeface="+mn-lt"/>
                <a:ea typeface="+mn-ea"/>
                <a:cs typeface="+mn-cs"/>
              </a:rPr>
              <a:t>cryptoware</a:t>
            </a:r>
            <a:r>
              <a:rPr lang="en-US" sz="1200" kern="1200" baseline="0" dirty="0" smtClean="0">
                <a:solidFill>
                  <a:schemeClr val="tx1"/>
                </a:solidFill>
                <a:effectLst/>
                <a:latin typeface="+mn-lt"/>
                <a:ea typeface="+mn-ea"/>
                <a:cs typeface="+mn-cs"/>
              </a:rPr>
              <a:t> is the way in which it uses a new technique referred to as “Pass the Hash”. This is a major threat for network security in companies. PC pirates use this technique to bypass server authentication systems so they can access confidential information and critical applications. Once the attacker has compromised a targeted workstation, they can extend their grip over all of a company’s machines and its whole IT system. Since it can’t be blocked by anti-virus software, companies need to know how serious this type of attack can be and adopt a whole new attitude to the risks to which their IT infrastructure is exposed.  </a:t>
            </a:r>
            <a:r>
              <a:rPr lang="en-US" sz="1200" kern="1200" baseline="0" dirty="0" err="1" smtClean="0">
                <a:solidFill>
                  <a:schemeClr val="tx1"/>
                </a:solidFill>
                <a:effectLst/>
                <a:latin typeface="+mn-lt"/>
                <a:ea typeface="+mn-ea"/>
                <a:cs typeface="+mn-cs"/>
              </a:rPr>
              <a:t>Samsam</a:t>
            </a:r>
            <a:r>
              <a:rPr lang="en-US" sz="1200" kern="1200" baseline="0" dirty="0" smtClean="0">
                <a:solidFill>
                  <a:schemeClr val="tx1"/>
                </a:solidFill>
                <a:effectLst/>
                <a:latin typeface="+mn-lt"/>
                <a:ea typeface="+mn-ea"/>
                <a:cs typeface="+mn-cs"/>
              </a:rPr>
              <a:t> recently hit </a:t>
            </a:r>
            <a:r>
              <a:rPr lang="en-US" sz="1200" kern="1200" baseline="0" dirty="0" err="1" smtClean="0">
                <a:solidFill>
                  <a:schemeClr val="tx1"/>
                </a:solidFill>
                <a:effectLst/>
                <a:latin typeface="+mn-lt"/>
                <a:ea typeface="+mn-ea"/>
                <a:cs typeface="+mn-cs"/>
              </a:rPr>
              <a:t>MedStar</a:t>
            </a:r>
            <a:r>
              <a:rPr lang="en-US" sz="1200" kern="1200" baseline="0" dirty="0" smtClean="0">
                <a:solidFill>
                  <a:schemeClr val="tx1"/>
                </a:solidFill>
                <a:effectLst/>
                <a:latin typeface="+mn-lt"/>
                <a:ea typeface="+mn-ea"/>
                <a:cs typeface="+mn-cs"/>
              </a:rPr>
              <a:t> Health, an organization that manages ten or so hospitals in Maryland and Washington. The hackers demanded a total of 45 bitcoins to unlock all of the affected systems – around US$18,500.</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Cerber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Cerber</a:t>
            </a:r>
            <a:r>
              <a:rPr lang="en-US" sz="1200" kern="1200" baseline="0" dirty="0" smtClean="0">
                <a:solidFill>
                  <a:schemeClr val="tx1"/>
                </a:solidFill>
                <a:effectLst/>
                <a:latin typeface="+mn-lt"/>
                <a:ea typeface="+mn-ea"/>
                <a:cs typeface="+mn-cs"/>
              </a:rPr>
              <a:t> is what is known as Ransomware As A Service (</a:t>
            </a:r>
            <a:r>
              <a:rPr lang="en-US" sz="1200" kern="1200" baseline="0" dirty="0" err="1" smtClean="0">
                <a:solidFill>
                  <a:schemeClr val="tx1"/>
                </a:solidFill>
                <a:effectLst/>
                <a:latin typeface="+mn-lt"/>
                <a:ea typeface="+mn-ea"/>
                <a:cs typeface="+mn-cs"/>
              </a:rPr>
              <a:t>RaaS</a:t>
            </a:r>
            <a:r>
              <a:rPr lang="en-US" sz="1200" kern="1200" baseline="0" dirty="0" smtClean="0">
                <a:solidFill>
                  <a:schemeClr val="tx1"/>
                </a:solidFill>
                <a:effectLst/>
                <a:latin typeface="+mn-lt"/>
                <a:ea typeface="+mn-ea"/>
                <a:cs typeface="+mn-cs"/>
              </a:rPr>
              <a:t>). Although it is not alone, </a:t>
            </a:r>
            <a:r>
              <a:rPr lang="en-US" sz="1200" kern="1200" baseline="0" dirty="0" err="1" smtClean="0">
                <a:solidFill>
                  <a:schemeClr val="tx1"/>
                </a:solidFill>
                <a:effectLst/>
                <a:latin typeface="+mn-lt"/>
                <a:ea typeface="+mn-ea"/>
                <a:cs typeface="+mn-cs"/>
              </a:rPr>
              <a:t>RaaS</a:t>
            </a:r>
            <a:r>
              <a:rPr lang="en-US" sz="1200" kern="1200" baseline="0" dirty="0" smtClean="0">
                <a:solidFill>
                  <a:schemeClr val="tx1"/>
                </a:solidFill>
                <a:effectLst/>
                <a:latin typeface="+mn-lt"/>
                <a:ea typeface="+mn-ea"/>
                <a:cs typeface="+mn-cs"/>
              </a:rPr>
              <a:t> is a trend that is just starting to rear its head and looks set to become much more widespread. Fraudsters can now purchase the malware and deploy it as and when they want. So the cyber criminal network is no longer just a small circle of programming experts and software writers. With all these dazzling ransomware innovations, the cybercrime black market is gradually becoming more fragmented and elaborate. in fact, cybercrime is becoming far more structured and is undergoing widespread commercialization.</a:t>
            </a:r>
          </a:p>
          <a:p>
            <a:pPr marL="171450" indent="-171450">
              <a:buFont typeface="Arial" charset="0"/>
              <a:buChar char="•"/>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sz="1200" kern="1200" baseline="0" dirty="0" err="1" smtClean="0">
                <a:solidFill>
                  <a:schemeClr val="tx1"/>
                </a:solidFill>
                <a:effectLst/>
                <a:latin typeface="+mn-lt"/>
                <a:ea typeface="+mn-ea"/>
                <a:cs typeface="+mn-cs"/>
              </a:rPr>
              <a:t>Cryptowall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CryptoWall</a:t>
            </a:r>
            <a:r>
              <a:rPr lang="en-US" sz="1200" kern="1200" baseline="0" dirty="0" smtClean="0">
                <a:solidFill>
                  <a:schemeClr val="tx1"/>
                </a:solidFill>
                <a:effectLst/>
                <a:latin typeface="+mn-lt"/>
                <a:ea typeface="+mn-ea"/>
                <a:cs typeface="+mn-cs"/>
              </a:rPr>
              <a:t> is a family of file-encrypting Ransomware that first appeared in early 2014. It is notable for its use of unbreakable AES encryption, unique CHM infection mechanism, and robust C2 activity over the Tor anonymous network. The miscreants running the </a:t>
            </a:r>
            <a:r>
              <a:rPr lang="en-US" sz="1200" kern="1200" baseline="0" dirty="0" err="1" smtClean="0">
                <a:solidFill>
                  <a:schemeClr val="tx1"/>
                </a:solidFill>
                <a:effectLst/>
                <a:latin typeface="+mn-lt"/>
                <a:ea typeface="+mn-ea"/>
                <a:cs typeface="+mn-cs"/>
              </a:rPr>
              <a:t>CryptoWall</a:t>
            </a:r>
            <a:r>
              <a:rPr lang="en-US" sz="1200" kern="1200" baseline="0" dirty="0" smtClean="0">
                <a:solidFill>
                  <a:schemeClr val="tx1"/>
                </a:solidFill>
                <a:effectLst/>
                <a:latin typeface="+mn-lt"/>
                <a:ea typeface="+mn-ea"/>
                <a:cs typeface="+mn-cs"/>
              </a:rPr>
              <a:t> operation also provide a free single-use decryption service to prove they hold the keys necessary to restore the hijacked files.</a:t>
            </a:r>
          </a:p>
          <a:p>
            <a:pPr marL="171450" indent="-171450">
              <a:buFont typeface="Arial" charset="0"/>
              <a:buChar char="•"/>
            </a:pPr>
            <a:endParaRPr lang="en-US" sz="1200" kern="1200" dirty="0" smtClean="0">
              <a:solidFill>
                <a:schemeClr val="tx1"/>
              </a:solidFill>
              <a:effectLst/>
              <a:latin typeface="+mn-lt"/>
              <a:ea typeface="+mn-ea"/>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a:t>
            </a:r>
            <a:r>
              <a:rPr lang="en-US" sz="800" baseline="30000" dirty="0" smtClean="0"/>
              <a:t>1 </a:t>
            </a:r>
            <a:r>
              <a:rPr lang="en-US" sz="800" dirty="0" smtClean="0"/>
              <a:t>Lucrative Ransomware Attacks: Analysis of the </a:t>
            </a:r>
            <a:r>
              <a:rPr lang="en-US" sz="800" dirty="0" err="1" smtClean="0"/>
              <a:t>Cryptowall</a:t>
            </a:r>
            <a:r>
              <a:rPr lang="en-US" sz="800" dirty="0" smtClean="0"/>
              <a:t> Version 3 Threat,” Cyber Threat Alliance Founding Companies, October 2015</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a:t>
            </a:r>
            <a:r>
              <a:rPr lang="en-US" sz="800" kern="1200" baseline="30000" dirty="0" smtClean="0">
                <a:solidFill>
                  <a:schemeClr val="tx1"/>
                </a:solidFill>
                <a:effectLst/>
                <a:latin typeface="+mn-lt"/>
                <a:ea typeface="+mn-ea"/>
                <a:cs typeface="+mn-cs"/>
              </a:rPr>
              <a:t>2</a:t>
            </a:r>
            <a:r>
              <a:rPr lang="en-US" sz="800" baseline="30000" dirty="0" smtClean="0"/>
              <a:t> </a:t>
            </a:r>
            <a:r>
              <a:rPr lang="en-US" sz="800" dirty="0" smtClean="0"/>
              <a:t>Cisco 2016 Annual Security Report, January 2016</a:t>
            </a:r>
          </a:p>
          <a:p>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Ransomeware</a:t>
            </a:r>
            <a:r>
              <a:rPr lang="en-US" sz="1200" kern="1200" dirty="0" smtClean="0">
                <a:solidFill>
                  <a:schemeClr val="tx1"/>
                </a:solidFill>
                <a:effectLst/>
                <a:latin typeface="+mn-lt"/>
                <a:ea typeface="+mn-ea"/>
                <a:cs typeface="+mn-cs"/>
              </a:rPr>
              <a:t> – should you pay?”, Paul </a:t>
            </a:r>
            <a:r>
              <a:rPr lang="en-US" sz="1200" kern="1200" dirty="0" err="1" smtClean="0">
                <a:solidFill>
                  <a:schemeClr val="tx1"/>
                </a:solidFill>
                <a:effectLst/>
                <a:latin typeface="+mn-lt"/>
                <a:ea typeface="+mn-ea"/>
                <a:cs typeface="+mn-cs"/>
              </a:rPr>
              <a:t>Ducklin</a:t>
            </a:r>
            <a:r>
              <a:rPr lang="en-US" sz="1200" kern="1200" dirty="0" smtClean="0">
                <a:solidFill>
                  <a:schemeClr val="tx1"/>
                </a:solidFill>
                <a:effectLst/>
                <a:latin typeface="+mn-lt"/>
                <a:ea typeface="+mn-ea"/>
                <a:cs typeface="+mn-cs"/>
              </a:rPr>
              <a:t>, March 19, 2015; https://nakedsecurity.sophos.com/2015/03/19/ransomware-should-you-pay</a:t>
            </a:r>
          </a:p>
          <a:p>
            <a:r>
              <a:rPr lang="en-US" sz="1200" kern="1200" dirty="0" smtClean="0">
                <a:solidFill>
                  <a:schemeClr val="tx1"/>
                </a:solidFill>
                <a:effectLst/>
                <a:latin typeface="+mn-lt"/>
                <a:ea typeface="+mn-ea"/>
                <a:cs typeface="+mn-cs"/>
              </a:rPr>
              <a:t>Source:    The 2016 Ransomware</a:t>
            </a:r>
            <a:r>
              <a:rPr lang="en-US" sz="1200" kern="1200" baseline="0" dirty="0" smtClean="0">
                <a:solidFill>
                  <a:schemeClr val="tx1"/>
                </a:solidFill>
                <a:effectLst/>
                <a:latin typeface="+mn-lt"/>
                <a:ea typeface="+mn-ea"/>
                <a:cs typeface="+mn-cs"/>
              </a:rPr>
              <a:t> Generation: Top 6 of the Last-Born Progeny and How You Can Protect Yourself”, Jennifer Legrand, Endpoint Security, Network Security, April 26, 2016; https://www.stormshield.eu/endpoint-security-2/the-2016-ransomware-generation-top-6-of-the-last-born-progeny-and-how-you-can-protect-yourself/</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7</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FBI issued a warning in May saying the number of attacks has doubled in the past year and is expected to grow even more rapidly this year.  As can be seen as a comparison, in Q1 of 2015</a:t>
            </a:r>
            <a:r>
              <a:rPr lang="en-US" sz="1200" kern="1200" baseline="0" dirty="0" smtClean="0">
                <a:solidFill>
                  <a:schemeClr val="tx1"/>
                </a:solidFill>
                <a:effectLst/>
                <a:latin typeface="+mn-lt"/>
                <a:ea typeface="+mn-ea"/>
                <a:cs typeface="+mn-cs"/>
              </a:rPr>
              <a:t> there were 4 ransomware </a:t>
            </a:r>
            <a:r>
              <a:rPr lang="en-US" sz="1200" kern="1200" baseline="0" dirty="0" smtClean="0">
                <a:solidFill>
                  <a:schemeClr val="tx1"/>
                </a:solidFill>
                <a:effectLst/>
                <a:latin typeface="+mn-lt"/>
                <a:ea typeface="+mn-ea"/>
                <a:cs typeface="+mn-cs"/>
              </a:rPr>
              <a:t>variants.  </a:t>
            </a:r>
            <a:r>
              <a:rPr lang="en-US" sz="1200" kern="1200" baseline="0" dirty="0" smtClean="0">
                <a:solidFill>
                  <a:schemeClr val="tx1"/>
                </a:solidFill>
                <a:effectLst/>
                <a:latin typeface="+mn-lt"/>
                <a:ea typeface="+mn-ea"/>
                <a:cs typeface="+mn-cs"/>
              </a:rPr>
              <a:t>In Q1 of 2016 there were 15.</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8</a:t>
            </a:fld>
            <a:endParaRPr lang="en-US" dirty="0"/>
          </a:p>
        </p:txBody>
      </p:sp>
    </p:spTree>
    <p:extLst>
      <p:ext uri="{BB962C8B-B14F-4D97-AF65-F5344CB8AC3E}">
        <p14:creationId xmlns:p14="http://schemas.microsoft.com/office/powerpoint/2010/main" val="80388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Distribution Methods:</a:t>
            </a:r>
          </a:p>
          <a:p>
            <a:pPr eaLnBrk="1" hangingPunct="1">
              <a:spcBef>
                <a:spcPct val="0"/>
              </a:spcBef>
            </a:pPr>
            <a:endParaRPr lang="en-US" dirty="0" smtClean="0">
              <a:latin typeface="Calibri" charset="0"/>
              <a:ea typeface="MS PGothic" charset="0"/>
            </a:endParaRPr>
          </a:p>
          <a:p>
            <a:pPr marL="171450" indent="-171450" eaLnBrk="1" hangingPunct="1">
              <a:spcBef>
                <a:spcPct val="0"/>
              </a:spcBef>
              <a:buFont typeface="Arial" charset="0"/>
              <a:buChar char="•"/>
            </a:pPr>
            <a:r>
              <a:rPr lang="en-US" dirty="0" smtClean="0">
                <a:latin typeface="Calibri" charset="0"/>
                <a:ea typeface="MS PGothic" charset="0"/>
              </a:rPr>
              <a:t>Email/Phishing:</a:t>
            </a:r>
            <a:r>
              <a:rPr lang="en-US" baseline="0" dirty="0" smtClean="0">
                <a:latin typeface="Calibri" charset="0"/>
                <a:ea typeface="MS PGothic" charset="0"/>
              </a:rPr>
              <a:t>  Phishing email messages, websites, and phone calls are designed to steal money. Cybercriminals can do this by installing malicious software on your computer or stealing personal information off of your computer.  Cybercriminals also use social engineering to convince you to install malicious software or hand over your personal information under false pretenses. They might email you, call you on the phone, or convince you to download something off of a website.</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Malvertising:  Malvertising (a portmanteau of "malicious advertising") is the use of online advertising to spread malware. Malvertising involves injecting malicious or malware-laden advertisements into legitimate online advertising networks and webpages.</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Open RDP Ports:  Unlike typical ransomware infections, which involve the use of malicious email attachments in spam and phishing emails, some threat actors have begun going after Internet-connected remote desktop servers belonging to enterprises through brute-force attacks.  Such access typically gives attackers the ability to search for and find a lot more servers and data to encrypt than other methods.  This in turn creates a larger demanded ransom than the traditional drive-by infection, as the criminals know more about the compromised network and company.</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DNS:  DNS stands for "Domain Name System." It is the Internet standard for assigning IP addresses to domain names. A DNS acts like a phone book that translates human-friendly host names to PC-friendly IP addresses. It is typical for users to automatically use a DNS server operated by their own ISPs. Some users, however, choose to use third-party DNS servers for different reasons. ISP-operated DNS servers can be slow or unreliable, which is why third-party ones are preferred.</a:t>
            </a:r>
          </a:p>
          <a:p>
            <a:pPr marL="171450" indent="-171450" eaLnBrk="1" hangingPunct="1">
              <a:spcBef>
                <a:spcPct val="0"/>
              </a:spcBef>
              <a:buFont typeface="Arial" charset="0"/>
              <a:buChar char="•"/>
            </a:pPr>
            <a:endParaRPr lang="en-US" baseline="0" dirty="0" smtClean="0">
              <a:latin typeface="Calibri" charset="0"/>
              <a:ea typeface="MS PGothic" charset="0"/>
            </a:endParaRPr>
          </a:p>
          <a:p>
            <a:pPr marL="0" indent="0" eaLnBrk="1" hangingPunct="1">
              <a:spcBef>
                <a:spcPct val="0"/>
              </a:spcBef>
              <a:buFont typeface="Arial" charset="0"/>
              <a:buNone/>
            </a:pPr>
            <a:r>
              <a:rPr lang="en-US" baseline="0" dirty="0" smtClean="0">
                <a:latin typeface="Calibri" charset="0"/>
                <a:ea typeface="MS PGothic" charset="0"/>
              </a:rPr>
              <a:t>Captions:</a:t>
            </a:r>
          </a:p>
          <a:p>
            <a:pPr marL="0" indent="0" eaLnBrk="1" hangingPunct="1">
              <a:spcBef>
                <a:spcPct val="0"/>
              </a:spcBef>
              <a:buFont typeface="Arial" charset="0"/>
              <a:buNone/>
            </a:pPr>
            <a:endParaRPr lang="en-US" baseline="0" dirty="0" smtClean="0">
              <a:latin typeface="Calibri" charset="0"/>
              <a:ea typeface="MS PGothic" charset="0"/>
            </a:endParaRPr>
          </a:p>
          <a:p>
            <a:pPr marL="171450" marR="0" indent="-171450" algn="l" defTabSz="457200" rtl="0" eaLnBrk="1" fontAlgn="auto" latinLnBrk="0" hangingPunct="1">
              <a:lnSpc>
                <a:spcPct val="100000"/>
              </a:lnSpc>
              <a:spcBef>
                <a:spcPct val="0"/>
              </a:spcBef>
              <a:spcAft>
                <a:spcPts val="0"/>
              </a:spcAft>
              <a:buClrTx/>
              <a:buSzTx/>
              <a:buFont typeface="Arial" charset="0"/>
              <a:buChar char="•"/>
              <a:tabLst/>
              <a:defRPr/>
            </a:pPr>
            <a:r>
              <a:rPr lang="en-US" baseline="0" dirty="0" smtClean="0">
                <a:latin typeface="Calibri" charset="0"/>
                <a:ea typeface="MS PGothic" charset="0"/>
              </a:rPr>
              <a:t>Malvertising Exploit:  Cisco also discovered that the servers that the users were connecting to did not actually host any of the malicious Angler activity. They were serving as a conduit. A user would get into the redirection chain and submit a GET request for a landing page, which would land on the proxy server. The proxy server would route the traffic to an exploit server in a different country, on a different provider. During our research, we found that a single exploit server was associated with multiple proxy servers. Cisco identified a status server that was handling tasks such as health monitoring. Every single proxy server that the status server was monitoring had a pair of unique URLs. If the path was queried, the status server would return an HTTP status code “204” message. The adversaries could uniquely identify each proxy server and make sure it not only was operating, but also that defenders had not tampered with it. Using the other URL, the attackers could collect the logs from the proxy server and determine how efficiently their network was operating.</a:t>
            </a:r>
          </a:p>
          <a:p>
            <a:pPr marL="0" indent="0" eaLnBrk="1" hangingPunct="1">
              <a:spcBef>
                <a:spcPct val="0"/>
              </a:spcBef>
              <a:buFont typeface="Arial" charset="0"/>
              <a:buNone/>
            </a:pPr>
            <a:endParaRPr lang="en-US" baseline="0" dirty="0" smtClean="0">
              <a:latin typeface="Calibri" charset="0"/>
              <a:ea typeface="MS PGothic" charset="0"/>
            </a:endParaRPr>
          </a:p>
          <a:p>
            <a:pPr marL="171450" indent="-171450" eaLnBrk="1" hangingPunct="1">
              <a:spcBef>
                <a:spcPct val="0"/>
              </a:spcBef>
              <a:buFont typeface="Arial" charset="0"/>
              <a:buChar char="•"/>
            </a:pPr>
            <a:r>
              <a:rPr lang="en-US" baseline="0" dirty="0" smtClean="0">
                <a:latin typeface="Calibri" charset="0"/>
                <a:ea typeface="MS PGothic" charset="0"/>
              </a:rPr>
              <a:t>DNS:  Cisco’s analysis of malware validated as “known bad” found that the majority of that malware—91.3 percent—use the Domain Name Service in one of these three ways:  To gain command and control; To exfiltrate data; and To redirect traffic. Despite adversaries’ reliance on DNS to help further malware campaigns, few companies are monitoring DNS for security purposes (or monitoring DNS at all). This lack of oversight makes DNS an ideal avenue for attackers. According to a recent survey Cisco conducted, 68 percent of security professionals report that their organizations do not monitor threats from recursive DNS. (Recursive DNS nameservers provide the IP addresses of intended domain names to the requesting hosts.)</a:t>
            </a:r>
          </a:p>
          <a:p>
            <a:pPr marL="0" indent="0" eaLnBrk="1" hangingPunct="1">
              <a:spcBef>
                <a:spcPct val="0"/>
              </a:spcBef>
              <a:buFont typeface="Arial" charset="0"/>
              <a:buNone/>
            </a:pPr>
            <a:endParaRPr lang="en-US" baseline="0" dirty="0" smtClean="0">
              <a:latin typeface="Calibri" charset="0"/>
              <a:ea typeface="MS PGothic" charset="0"/>
            </a:endParaRPr>
          </a:p>
          <a:p>
            <a:pPr marL="0" marR="0" lvl="3"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a:t>
            </a:r>
            <a:r>
              <a:rPr lang="en-US" sz="800" kern="1200" baseline="30000" dirty="0" smtClean="0">
                <a:solidFill>
                  <a:schemeClr val="tx1"/>
                </a:solidFill>
                <a:effectLst/>
                <a:latin typeface="+mn-lt"/>
                <a:ea typeface="+mn-ea"/>
                <a:cs typeface="+mn-cs"/>
              </a:rPr>
              <a:t>2</a:t>
            </a:r>
            <a:r>
              <a:rPr lang="en-US" sz="800" baseline="30000" dirty="0" smtClean="0"/>
              <a:t> </a:t>
            </a:r>
            <a:r>
              <a:rPr lang="en-US" sz="800" dirty="0" smtClean="0"/>
              <a:t>Cisco 2016 Annual Security Report, January 2016</a:t>
            </a:r>
          </a:p>
          <a:p>
            <a:r>
              <a:rPr lang="en-US" sz="1200" kern="1200" dirty="0" smtClean="0">
                <a:solidFill>
                  <a:schemeClr val="tx1"/>
                </a:solidFill>
                <a:effectLst/>
                <a:latin typeface="+mn-lt"/>
                <a:ea typeface="+mn-ea"/>
                <a:cs typeface="+mn-cs"/>
              </a:rPr>
              <a:t>Source:    Ransomeware Spikes,</a:t>
            </a:r>
            <a:r>
              <a:rPr lang="en-US" sz="1200" kern="1200" baseline="0" dirty="0" smtClean="0">
                <a:solidFill>
                  <a:schemeClr val="tx1"/>
                </a:solidFill>
                <a:effectLst/>
                <a:latin typeface="+mn-lt"/>
                <a:ea typeface="+mn-ea"/>
                <a:cs typeface="+mn-cs"/>
              </a:rPr>
              <a:t> Tries New Tricks</a:t>
            </a:r>
            <a:r>
              <a:rPr lang="en-US" sz="1200" kern="1200" dirty="0" smtClean="0">
                <a:solidFill>
                  <a:schemeClr val="tx1"/>
                </a:solidFill>
                <a:effectLst/>
                <a:latin typeface="+mn-lt"/>
                <a:ea typeface="+mn-ea"/>
                <a:cs typeface="+mn-cs"/>
              </a:rPr>
              <a:t>”, Jai Vijayan, InformationWeek DarkReading,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March 2, 2016, </a:t>
            </a:r>
          </a:p>
          <a:p>
            <a:pPr eaLnBrk="1" hangingPunct="1">
              <a:spcBef>
                <a:spcPct val="0"/>
              </a:spcBef>
            </a:pPr>
            <a:endParaRPr lang="en-US" baseline="0" dirty="0" smtClean="0">
              <a:latin typeface="Calibri" charset="0"/>
              <a:ea typeface="MS PGothic" charset="0"/>
            </a:endParaRPr>
          </a:p>
          <a:p>
            <a:pPr eaLnBrk="1" hangingPunct="1">
              <a:spcBef>
                <a:spcPct val="0"/>
              </a:spcBef>
            </a:pPr>
            <a:endParaRPr lang="en-US" dirty="0" smtClean="0">
              <a:latin typeface="Calibri" charset="0"/>
              <a:ea typeface="MS PGothic" charset="0"/>
            </a:endParaRPr>
          </a:p>
        </p:txBody>
      </p:sp>
      <p:sp>
        <p:nvSpPr>
          <p:cNvPr id="4" name="Slide Number Placeholder 3"/>
          <p:cNvSpPr>
            <a:spLocks noGrp="1"/>
          </p:cNvSpPr>
          <p:nvPr>
            <p:ph type="sldNum" sz="quarter" idx="10"/>
          </p:nvPr>
        </p:nvSpPr>
        <p:spPr/>
        <p:txBody>
          <a:bodyPr/>
          <a:lstStyle/>
          <a:p>
            <a:fld id="{15C506E3-D300-F743-A41A-ACE80A349F6B}" type="slidenum">
              <a:rPr lang="en-US" smtClean="0"/>
              <a:pPr/>
              <a:t>9</a:t>
            </a:fld>
            <a:endParaRPr lang="en-US" dirty="0"/>
          </a:p>
        </p:txBody>
      </p:sp>
    </p:spTree>
    <p:extLst>
      <p:ext uri="{BB962C8B-B14F-4D97-AF65-F5344CB8AC3E}">
        <p14:creationId xmlns:p14="http://schemas.microsoft.com/office/powerpoint/2010/main" val="789824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descr="security-cover_grfx_o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1268"/>
            <a:ext cx="9144000" cy="3048000"/>
          </a:xfrm>
          <a:prstGeom prst="rect">
            <a:avLst/>
          </a:prstGeom>
        </p:spPr>
      </p:pic>
      <p:sp>
        <p:nvSpPr>
          <p:cNvPr id="2" name="Title 1"/>
          <p:cNvSpPr>
            <a:spLocks noGrp="1"/>
          </p:cNvSpPr>
          <p:nvPr>
            <p:ph type="ctrTitle" hasCustomPrompt="1"/>
          </p:nvPr>
        </p:nvSpPr>
        <p:spPr>
          <a:xfrm>
            <a:off x="718024" y="1201372"/>
            <a:ext cx="5180371" cy="915450"/>
          </a:xfrm>
        </p:spPr>
        <p:txBody>
          <a:bodyPr lIns="0" tIns="0" rIns="0" bIns="0">
            <a:noAutofit/>
          </a:bodyPr>
          <a:lstStyle>
            <a:lvl1pPr algn="l">
              <a:defRPr sz="2800" b="1" i="0">
                <a:solidFill>
                  <a:srgbClr val="E9022B"/>
                </a:solidFill>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8024" y="2306882"/>
            <a:ext cx="5180371" cy="359957"/>
          </a:xfrm>
        </p:spPr>
        <p:txBody>
          <a:bodyPr lIns="0" tIns="0" rIns="0" bIns="0">
            <a:noAutofit/>
          </a:bodyPr>
          <a:lstStyle>
            <a:lvl1pPr marL="0" indent="0" algn="l">
              <a:spcBef>
                <a:spcPts val="0"/>
              </a:spcBef>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DW_PWGI_186_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384" y="4496412"/>
            <a:ext cx="1028095" cy="468193"/>
          </a:xfrm>
          <a:prstGeom prst="rect">
            <a:avLst/>
          </a:prstGeom>
          <a:ln>
            <a:noFill/>
          </a:ln>
        </p:spPr>
      </p:pic>
    </p:spTree>
    <p:extLst>
      <p:ext uri="{BB962C8B-B14F-4D97-AF65-F5344CB8AC3E}">
        <p14:creationId xmlns:p14="http://schemas.microsoft.com/office/powerpoint/2010/main" val="1802192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5375"/>
            <a:ext cx="9144000" cy="402336"/>
          </a:xfrm>
          <a:prstGeom prst="rect">
            <a:avLst/>
          </a:prstGeom>
        </p:spPr>
      </p:pic>
      <p:pic>
        <p:nvPicPr>
          <p:cNvPr id="8" name="Picture 7" descr="triangles_lite-blue.png"/>
          <p:cNvPicPr>
            <a:picLocks noChangeAspect="1"/>
          </p:cNvPicPr>
          <p:nvPr userDrawn="1"/>
        </p:nvPicPr>
        <p:blipFill rotWithShape="1">
          <a:blip r:embed="rId3">
            <a:extLst>
              <a:ext uri="{28A0092B-C50C-407E-A947-70E740481C1C}">
                <a14:useLocalDpi xmlns:a14="http://schemas.microsoft.com/office/drawing/2010/main" val="0"/>
              </a:ext>
            </a:extLst>
          </a:blip>
          <a:srcRect t="31771" b="-1"/>
          <a:stretch/>
        </p:blipFill>
        <p:spPr>
          <a:xfrm>
            <a:off x="7656576" y="0"/>
            <a:ext cx="1487424" cy="1676216"/>
          </a:xfrm>
          <a:prstGeom prst="rect">
            <a:avLst/>
          </a:prstGeom>
        </p:spPr>
      </p:pic>
      <p:sp>
        <p:nvSpPr>
          <p:cNvPr id="3" name="Content Placeholder 2"/>
          <p:cNvSpPr>
            <a:spLocks noGrp="1"/>
          </p:cNvSpPr>
          <p:nvPr>
            <p:ph idx="1"/>
          </p:nvPr>
        </p:nvSpPr>
        <p:spPr>
          <a:xfrm>
            <a:off x="506413" y="945357"/>
            <a:ext cx="8178799" cy="3613905"/>
          </a:xfrm>
        </p:spPr>
        <p:txBody>
          <a:bodyPr lIns="0" tIns="0" rIns="0" bIns="0" numCol="2" spcCol="365760">
            <a:noAutofit/>
          </a:bodyPr>
          <a:lstStyle>
            <a:lvl1pPr marL="0" indent="0">
              <a:spcBef>
                <a:spcPts val="600"/>
              </a:spcBef>
              <a:spcAft>
                <a:spcPts val="600"/>
              </a:spcAft>
              <a:buFont typeface="Wingdings" charset="2"/>
              <a:buNone/>
              <a:defRPr sz="1400">
                <a:solidFill>
                  <a:srgbClr val="7F7F7F"/>
                </a:solidFill>
              </a:defRPr>
            </a:lvl1pPr>
            <a:lvl2pPr marL="225425" indent="-225425">
              <a:spcBef>
                <a:spcPts val="600"/>
              </a:spcBef>
              <a:spcAft>
                <a:spcPts val="600"/>
              </a:spcAft>
              <a:buClr>
                <a:srgbClr val="BC0811"/>
              </a:buClr>
              <a:buFont typeface="Wingdings" charset="2"/>
              <a:buChar char="§"/>
              <a:defRPr sz="1600">
                <a:solidFill>
                  <a:srgbClr val="7F7F7F"/>
                </a:solidFill>
              </a:defRPr>
            </a:lvl2pPr>
            <a:lvl3pPr marL="225425" indent="-225425">
              <a:spcBef>
                <a:spcPts val="600"/>
              </a:spcBef>
              <a:spcAft>
                <a:spcPts val="600"/>
              </a:spcAft>
              <a:buClr>
                <a:srgbClr val="BC0811"/>
              </a:buClr>
              <a:buFont typeface="Wingdings" charset="2"/>
              <a:buChar char="§"/>
              <a:defRPr sz="1600">
                <a:solidFill>
                  <a:srgbClr val="7F7F7F"/>
                </a:solidFill>
              </a:defRPr>
            </a:lvl3pPr>
            <a:lvl4pPr marL="225425" indent="-225425">
              <a:spcBef>
                <a:spcPts val="600"/>
              </a:spcBef>
              <a:spcAft>
                <a:spcPts val="600"/>
              </a:spcAft>
              <a:buClr>
                <a:srgbClr val="BC0811"/>
              </a:buClr>
              <a:buFont typeface="Wingdings" charset="2"/>
              <a:buChar char="§"/>
              <a:defRPr sz="1600">
                <a:solidFill>
                  <a:srgbClr val="7F7F7F"/>
                </a:solidFill>
              </a:defRPr>
            </a:lvl4pPr>
            <a:lvl5pPr marL="225425" indent="-225425">
              <a:spcBef>
                <a:spcPts val="600"/>
              </a:spcBef>
              <a:spcAft>
                <a:spcPts val="600"/>
              </a:spcAft>
              <a:buClr>
                <a:srgbClr val="BC0811"/>
              </a:buClr>
              <a:buFont typeface="Wingdings" charset="2"/>
              <a:buChar char="§"/>
              <a:defRPr sz="1600">
                <a:solidFill>
                  <a:srgbClr val="7F7F7F"/>
                </a:solidFill>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1"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2"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3" name="Group 12"/>
          <p:cNvGrpSpPr/>
          <p:nvPr userDrawn="1"/>
        </p:nvGrpSpPr>
        <p:grpSpPr>
          <a:xfrm>
            <a:off x="8500754" y="4777139"/>
            <a:ext cx="574454" cy="313445"/>
            <a:chOff x="8500754" y="4777139"/>
            <a:chExt cx="574454" cy="313445"/>
          </a:xfrm>
        </p:grpSpPr>
        <p:sp>
          <p:nvSpPr>
            <p:cNvPr id="14" name="Rectangle 13"/>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8554830" y="4830032"/>
              <a:ext cx="454286" cy="206814"/>
            </a:xfrm>
            <a:prstGeom prst="rect">
              <a:avLst/>
            </a:prstGeom>
          </p:spPr>
        </p:pic>
      </p:grpSp>
      <p:sp>
        <p:nvSpPr>
          <p:cNvPr id="16"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1315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6" name="Picture 15" descr="triangles_lite-blue.png"/>
          <p:cNvPicPr>
            <a:picLocks noChangeAspect="1"/>
          </p:cNvPicPr>
          <p:nvPr userDrawn="1"/>
        </p:nvPicPr>
        <p:blipFill rotWithShape="1">
          <a:blip r:embed="rId2">
            <a:extLst>
              <a:ext uri="{28A0092B-C50C-407E-A947-70E740481C1C}">
                <a14:useLocalDpi xmlns:a14="http://schemas.microsoft.com/office/drawing/2010/main" val="0"/>
              </a:ext>
            </a:extLst>
          </a:blip>
          <a:srcRect t="31771" b="-1"/>
          <a:stretch/>
        </p:blipFill>
        <p:spPr>
          <a:xfrm>
            <a:off x="7656576" y="0"/>
            <a:ext cx="1487424" cy="1676216"/>
          </a:xfrm>
          <a:prstGeom prst="rect">
            <a:avLst/>
          </a:prstGeom>
        </p:spPr>
      </p:pic>
      <p:sp>
        <p:nvSpPr>
          <p:cNvPr id="8"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0"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stretch>
              <a:fillRect/>
            </a:stretch>
          </p:blipFill>
          <p:spPr>
            <a:xfrm>
              <a:off x="8554830" y="4830032"/>
              <a:ext cx="454286" cy="206814"/>
            </a:xfrm>
            <a:prstGeom prst="rect">
              <a:avLst/>
            </a:prstGeom>
          </p:spPr>
        </p:pic>
      </p:grpSp>
      <p:sp>
        <p:nvSpPr>
          <p:cNvPr id="15"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0792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63156"/>
          <a:stretch/>
        </p:blipFill>
        <p:spPr>
          <a:xfrm>
            <a:off x="12096" y="14111"/>
            <a:ext cx="3363988" cy="5143499"/>
          </a:xfrm>
          <a:prstGeom prst="rect">
            <a:avLst/>
          </a:prstGeom>
        </p:spPr>
      </p:pic>
      <p:sp>
        <p:nvSpPr>
          <p:cNvPr id="7"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8"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stretch>
              <a:fillRect/>
            </a:stretch>
          </p:blipFill>
          <p:spPr>
            <a:xfrm>
              <a:off x="8554830" y="4830032"/>
              <a:ext cx="454286" cy="206814"/>
            </a:xfrm>
            <a:prstGeom prst="rect">
              <a:avLst/>
            </a:prstGeom>
          </p:spPr>
        </p:pic>
      </p:grpSp>
      <p:sp>
        <p:nvSpPr>
          <p:cNvPr id="15"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32397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337" y="0"/>
            <a:ext cx="1684662" cy="2782455"/>
          </a:xfrm>
          <a:prstGeom prst="rect">
            <a:avLst/>
          </a:prstGeom>
        </p:spPr>
      </p:pic>
      <p:sp>
        <p:nvSpPr>
          <p:cNvPr id="7"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8"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stretch>
              <a:fillRect/>
            </a:stretch>
          </p:blipFill>
          <p:spPr>
            <a:xfrm>
              <a:off x="8554830" y="4830032"/>
              <a:ext cx="454286" cy="206814"/>
            </a:xfrm>
            <a:prstGeom prst="rect">
              <a:avLst/>
            </a:prstGeom>
          </p:spPr>
        </p:pic>
      </p:grpSp>
      <p:sp>
        <p:nvSpPr>
          <p:cNvPr id="15"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54004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337" y="0"/>
            <a:ext cx="1684662" cy="2782455"/>
          </a:xfrm>
          <a:prstGeom prst="rect">
            <a:avLst/>
          </a:prstGeom>
        </p:spPr>
      </p:pic>
      <p:sp>
        <p:nvSpPr>
          <p:cNvPr id="3" name="Content Placeholder 2"/>
          <p:cNvSpPr>
            <a:spLocks noGrp="1"/>
          </p:cNvSpPr>
          <p:nvPr>
            <p:ph idx="1"/>
          </p:nvPr>
        </p:nvSpPr>
        <p:spPr>
          <a:xfrm>
            <a:off x="506413" y="881388"/>
            <a:ext cx="8178799" cy="356863"/>
          </a:xfrm>
        </p:spPr>
        <p:txBody>
          <a:bodyPr lIns="0" tIns="0" rIns="0" bIns="0" anchor="ctr" anchorCtr="0">
            <a:noAutofit/>
          </a:bodyPr>
          <a:lstStyle>
            <a:lvl1pPr marL="0" indent="0">
              <a:spcBef>
                <a:spcPts val="600"/>
              </a:spcBef>
              <a:spcAft>
                <a:spcPts val="600"/>
              </a:spcAft>
              <a:buFontTx/>
              <a:buNone/>
              <a:defRPr sz="1400">
                <a:solidFill>
                  <a:srgbClr val="7F7F7F"/>
                </a:solidFill>
              </a:defRPr>
            </a:lvl1pPr>
            <a:lvl2pPr marL="225425" indent="-225425">
              <a:spcBef>
                <a:spcPts val="600"/>
              </a:spcBef>
              <a:spcAft>
                <a:spcPts val="600"/>
              </a:spcAft>
              <a:buClr>
                <a:srgbClr val="BC0811"/>
              </a:buClr>
              <a:buFont typeface="Arial"/>
              <a:buChar char="•"/>
              <a:defRPr sz="1600">
                <a:solidFill>
                  <a:srgbClr val="7F7F7F"/>
                </a:solidFill>
              </a:defRPr>
            </a:lvl2pPr>
            <a:lvl3pPr marL="225425" indent="-225425">
              <a:spcBef>
                <a:spcPts val="600"/>
              </a:spcBef>
              <a:spcAft>
                <a:spcPts val="600"/>
              </a:spcAft>
              <a:buClr>
                <a:srgbClr val="BC0811"/>
              </a:buClr>
              <a:buFont typeface="Arial"/>
              <a:buChar char="•"/>
              <a:defRPr sz="1600">
                <a:solidFill>
                  <a:srgbClr val="7F7F7F"/>
                </a:solidFill>
              </a:defRPr>
            </a:lvl3pPr>
            <a:lvl4pPr marL="225425" indent="-225425">
              <a:spcBef>
                <a:spcPts val="600"/>
              </a:spcBef>
              <a:spcAft>
                <a:spcPts val="600"/>
              </a:spcAft>
              <a:buClr>
                <a:srgbClr val="BC0811"/>
              </a:buClr>
              <a:buFont typeface="Arial"/>
              <a:buChar char="•"/>
              <a:defRPr sz="1600">
                <a:solidFill>
                  <a:srgbClr val="7F7F7F"/>
                </a:solidFill>
              </a:defRPr>
            </a:lvl4pPr>
            <a:lvl5pPr marL="225425" indent="-225425">
              <a:spcBef>
                <a:spcPts val="600"/>
              </a:spcBef>
              <a:spcAft>
                <a:spcPts val="600"/>
              </a:spcAft>
              <a:buClr>
                <a:srgbClr val="BC0811"/>
              </a:buClr>
              <a:buFont typeface="Arial"/>
              <a:buChar char="•"/>
              <a:defRPr sz="1600">
                <a:solidFill>
                  <a:srgbClr val="7F7F7F"/>
                </a:solidFill>
              </a:defRPr>
            </a:lvl5pPr>
          </a:lstStyle>
          <a:p>
            <a:pPr lvl="0"/>
            <a:r>
              <a:rPr lang="en-US" dirty="0" smtClean="0"/>
              <a:t>Click to edit Master text styles</a:t>
            </a:r>
          </a:p>
        </p:txBody>
      </p:sp>
      <p:sp>
        <p:nvSpPr>
          <p:cNvPr id="8" name="Content Placeholder 6"/>
          <p:cNvSpPr>
            <a:spLocks noGrp="1"/>
          </p:cNvSpPr>
          <p:nvPr>
            <p:ph sz="quarter" idx="13"/>
          </p:nvPr>
        </p:nvSpPr>
        <p:spPr>
          <a:xfrm>
            <a:off x="506413" y="1329189"/>
            <a:ext cx="8178800" cy="3265433"/>
          </a:xfrm>
          <a:solidFill>
            <a:schemeClr val="bg1">
              <a:lumMod val="95000"/>
            </a:schemeClr>
          </a:solidFill>
        </p:spPr>
        <p:txBody>
          <a:bodyPr>
            <a:noAutofit/>
          </a:bodyPr>
          <a:lstStyle>
            <a:lvl1pPr marL="342900" indent="-342900">
              <a:buFont typeface="Wingdings" charset="2"/>
              <a:buChar char="§"/>
              <a:defRPr/>
            </a:lvl1pPr>
            <a:lvl3pPr marL="1143000" indent="-228600">
              <a:buFont typeface="Wingdings" charset="2"/>
              <a:buChar char="§"/>
              <a:defRPr/>
            </a:lvl3pPr>
            <a:lvl5pPr marL="2057400" indent="-228600">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2"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3"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4" name="Group 13"/>
          <p:cNvGrpSpPr/>
          <p:nvPr userDrawn="1"/>
        </p:nvGrpSpPr>
        <p:grpSpPr>
          <a:xfrm>
            <a:off x="8500754" y="4777139"/>
            <a:ext cx="574454" cy="313445"/>
            <a:chOff x="8500754" y="4777139"/>
            <a:chExt cx="574454" cy="313445"/>
          </a:xfrm>
        </p:grpSpPr>
        <p:sp>
          <p:nvSpPr>
            <p:cNvPr id="15" name="Rectangle 14"/>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a:stretch>
              <a:fillRect/>
            </a:stretch>
          </p:blipFill>
          <p:spPr>
            <a:xfrm>
              <a:off x="8554830" y="4830032"/>
              <a:ext cx="454286" cy="206814"/>
            </a:xfrm>
            <a:prstGeom prst="rect">
              <a:avLst/>
            </a:prstGeom>
          </p:spPr>
        </p:pic>
      </p:grpSp>
      <p:sp>
        <p:nvSpPr>
          <p:cNvPr id="17"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85714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9337" y="0"/>
            <a:ext cx="1684662" cy="2782455"/>
          </a:xfrm>
          <a:prstGeom prst="rect">
            <a:avLst/>
          </a:prstGeom>
        </p:spPr>
      </p:pic>
      <p:sp>
        <p:nvSpPr>
          <p:cNvPr id="3" name="Content Placeholder 2"/>
          <p:cNvSpPr>
            <a:spLocks noGrp="1"/>
          </p:cNvSpPr>
          <p:nvPr>
            <p:ph idx="1"/>
          </p:nvPr>
        </p:nvSpPr>
        <p:spPr>
          <a:xfrm>
            <a:off x="506413" y="945357"/>
            <a:ext cx="2526581" cy="3613905"/>
          </a:xfrm>
        </p:spPr>
        <p:txBody>
          <a:bodyPr lIns="0" tIns="0" rIns="0" bIns="0">
            <a:noAutofit/>
          </a:bodyPr>
          <a:lstStyle>
            <a:lvl1pPr marL="0" indent="0">
              <a:spcBef>
                <a:spcPts val="600"/>
              </a:spcBef>
              <a:spcAft>
                <a:spcPts val="600"/>
              </a:spcAft>
              <a:buFontTx/>
              <a:buNone/>
              <a:defRPr sz="1400">
                <a:solidFill>
                  <a:srgbClr val="7F7F7F"/>
                </a:solidFill>
              </a:defRPr>
            </a:lvl1pPr>
            <a:lvl2pPr marL="225425" indent="-225425">
              <a:spcBef>
                <a:spcPts val="600"/>
              </a:spcBef>
              <a:spcAft>
                <a:spcPts val="600"/>
              </a:spcAft>
              <a:buClr>
                <a:srgbClr val="E22837"/>
              </a:buClr>
              <a:buFont typeface="Wingdings" charset="2"/>
              <a:buChar char="§"/>
              <a:defRPr sz="1400">
                <a:solidFill>
                  <a:srgbClr val="7F7F7F"/>
                </a:solidFill>
              </a:defRPr>
            </a:lvl2pPr>
            <a:lvl3pPr marL="225425" indent="-225425">
              <a:spcBef>
                <a:spcPts val="600"/>
              </a:spcBef>
              <a:spcAft>
                <a:spcPts val="600"/>
              </a:spcAft>
              <a:buClr>
                <a:srgbClr val="E22837"/>
              </a:buClr>
              <a:buFont typeface="Wingdings" charset="2"/>
              <a:buChar char="§"/>
              <a:defRPr sz="1400">
                <a:solidFill>
                  <a:srgbClr val="7F7F7F"/>
                </a:solidFill>
              </a:defRPr>
            </a:lvl3pPr>
            <a:lvl4pPr marL="225425" indent="-225425">
              <a:spcBef>
                <a:spcPts val="600"/>
              </a:spcBef>
              <a:spcAft>
                <a:spcPts val="600"/>
              </a:spcAft>
              <a:buClr>
                <a:srgbClr val="E22837"/>
              </a:buClr>
              <a:buFont typeface="Wingdings" charset="2"/>
              <a:buChar char="§"/>
              <a:defRPr sz="1400">
                <a:solidFill>
                  <a:srgbClr val="7F7F7F"/>
                </a:solidFill>
              </a:defRPr>
            </a:lvl4pPr>
            <a:lvl5pPr marL="225425" indent="-225425">
              <a:spcBef>
                <a:spcPts val="600"/>
              </a:spcBef>
              <a:spcAft>
                <a:spcPts val="600"/>
              </a:spcAft>
              <a:buClr>
                <a:srgbClr val="E22837"/>
              </a:buClr>
              <a:buFont typeface="Wingdings" charset="2"/>
              <a:buChar char="§"/>
              <a:defRPr sz="14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3428999" y="945357"/>
            <a:ext cx="5256213" cy="3613905"/>
          </a:xfrm>
        </p:spPr>
        <p:txBody>
          <a:bodyPr lIns="0" tIns="0" rIns="0" bIns="0">
            <a:noAutofit/>
          </a:bodyPr>
          <a:lstStyle>
            <a:lvl1pPr marL="0" indent="0">
              <a:spcBef>
                <a:spcPts val="600"/>
              </a:spcBef>
              <a:spcAft>
                <a:spcPts val="600"/>
              </a:spcAft>
              <a:buFontTx/>
              <a:buNone/>
              <a:defRPr sz="1400">
                <a:solidFill>
                  <a:srgbClr val="7F7F7F"/>
                </a:solidFill>
              </a:defRPr>
            </a:lvl1pPr>
            <a:lvl2pPr marL="225425" indent="-225425">
              <a:spcBef>
                <a:spcPts val="600"/>
              </a:spcBef>
              <a:spcAft>
                <a:spcPts val="600"/>
              </a:spcAft>
              <a:buClr>
                <a:srgbClr val="E22837"/>
              </a:buClr>
              <a:buFont typeface="Wingdings" charset="2"/>
              <a:buChar char="§"/>
              <a:defRPr sz="1400">
                <a:solidFill>
                  <a:srgbClr val="7F7F7F"/>
                </a:solidFill>
              </a:defRPr>
            </a:lvl2pPr>
            <a:lvl3pPr marL="225425" indent="-225425">
              <a:spcBef>
                <a:spcPts val="600"/>
              </a:spcBef>
              <a:spcAft>
                <a:spcPts val="600"/>
              </a:spcAft>
              <a:buClr>
                <a:srgbClr val="E22837"/>
              </a:buClr>
              <a:buFont typeface="Wingdings" charset="2"/>
              <a:buChar char="§"/>
              <a:defRPr sz="1400">
                <a:solidFill>
                  <a:srgbClr val="7F7F7F"/>
                </a:solidFill>
              </a:defRPr>
            </a:lvl3pPr>
            <a:lvl4pPr marL="225425" indent="-225425">
              <a:spcBef>
                <a:spcPts val="600"/>
              </a:spcBef>
              <a:spcAft>
                <a:spcPts val="600"/>
              </a:spcAft>
              <a:buClr>
                <a:srgbClr val="E22837"/>
              </a:buClr>
              <a:buFont typeface="Wingdings" charset="2"/>
              <a:buChar char="§"/>
              <a:defRPr sz="1400">
                <a:solidFill>
                  <a:srgbClr val="7F7F7F"/>
                </a:solidFill>
              </a:defRPr>
            </a:lvl4pPr>
            <a:lvl5pPr marL="225425" indent="-225425">
              <a:spcBef>
                <a:spcPts val="600"/>
              </a:spcBef>
              <a:spcAft>
                <a:spcPts val="600"/>
              </a:spcAft>
              <a:buClr>
                <a:srgbClr val="E22837"/>
              </a:buClr>
              <a:buFont typeface="Wingdings" charset="2"/>
              <a:buChar char="§"/>
              <a:defRPr sz="14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3"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4"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5" name="Group 14"/>
          <p:cNvGrpSpPr/>
          <p:nvPr userDrawn="1"/>
        </p:nvGrpSpPr>
        <p:grpSpPr>
          <a:xfrm>
            <a:off x="8500754" y="4777139"/>
            <a:ext cx="574454" cy="313445"/>
            <a:chOff x="8500754" y="4777139"/>
            <a:chExt cx="574454" cy="313445"/>
          </a:xfrm>
        </p:grpSpPr>
        <p:sp>
          <p:nvSpPr>
            <p:cNvPr id="16" name="Rectangle 15"/>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3"/>
            <a:stretch>
              <a:fillRect/>
            </a:stretch>
          </p:blipFill>
          <p:spPr>
            <a:xfrm>
              <a:off x="8554830" y="4830032"/>
              <a:ext cx="454286" cy="206814"/>
            </a:xfrm>
            <a:prstGeom prst="rect">
              <a:avLst/>
            </a:prstGeom>
          </p:spPr>
        </p:pic>
      </p:grpSp>
      <p:sp>
        <p:nvSpPr>
          <p:cNvPr id="20"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36604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 y="2409"/>
            <a:ext cx="9145650" cy="5152049"/>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67386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 y="2409"/>
            <a:ext cx="9145649" cy="5152049"/>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78376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4" name="Picture 3" descr="divide_teal.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6705" cy="5152644"/>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0812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4000" cy="5151120"/>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2475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5" name="Picture 14" descr="content_dot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20548"/>
            <a:ext cx="9144000" cy="402336"/>
          </a:xfrm>
          <a:prstGeom prst="rect">
            <a:avLst/>
          </a:prstGeom>
        </p:spPr>
      </p:pic>
      <p:pic>
        <p:nvPicPr>
          <p:cNvPr id="4" name="Picture 3" descr="content_sidebar_or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11318" cy="5143500"/>
          </a:xfrm>
          <a:prstGeom prst="rect">
            <a:avLst/>
          </a:prstGeom>
        </p:spPr>
      </p:pic>
      <p:sp>
        <p:nvSpPr>
          <p:cNvPr id="8"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0"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4"/>
            <a:stretch>
              <a:fillRect/>
            </a:stretch>
          </p:blipFill>
          <p:spPr>
            <a:xfrm>
              <a:off x="8554830" y="4830032"/>
              <a:ext cx="454286" cy="206814"/>
            </a:xfrm>
            <a:prstGeom prst="rect">
              <a:avLst/>
            </a:prstGeom>
          </p:spPr>
        </p:pic>
      </p:grpSp>
      <p:pic>
        <p:nvPicPr>
          <p:cNvPr id="16" name="Picture 15" descr="way_find_dots_red.png"/>
          <p:cNvPicPr>
            <a:picLocks noChangeAspect="1"/>
          </p:cNvPicPr>
          <p:nvPr userDrawn="1"/>
        </p:nvPicPr>
        <p:blipFill rotWithShape="1">
          <a:blip r:embed="rId5">
            <a:extLst>
              <a:ext uri="{28A0092B-C50C-407E-A947-70E740481C1C}">
                <a14:useLocalDpi xmlns:a14="http://schemas.microsoft.com/office/drawing/2010/main" val="0"/>
              </a:ext>
            </a:extLst>
          </a:blip>
          <a:srcRect l="64712"/>
          <a:stretch/>
        </p:blipFill>
        <p:spPr>
          <a:xfrm flipH="1">
            <a:off x="0" y="4333383"/>
            <a:ext cx="3226741" cy="560832"/>
          </a:xfrm>
          <a:prstGeom prst="rect">
            <a:avLst/>
          </a:prstGeom>
        </p:spPr>
      </p:pic>
      <p:sp>
        <p:nvSpPr>
          <p:cNvPr id="17" name="Title 1"/>
          <p:cNvSpPr>
            <a:spLocks noGrp="1"/>
          </p:cNvSpPr>
          <p:nvPr>
            <p:ph type="title"/>
          </p:nvPr>
        </p:nvSpPr>
        <p:spPr>
          <a:xfrm>
            <a:off x="3621731" y="199022"/>
            <a:ext cx="5522270" cy="483207"/>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3621731" y="945357"/>
            <a:ext cx="4924349" cy="3613905"/>
          </a:xfrm>
        </p:spPr>
        <p:txBody>
          <a:bodyPr lIns="0" tIns="0" rIns="0" bIns="0">
            <a:noAutofit/>
          </a:bodyPr>
          <a:lstStyle>
            <a:lvl1pPr marL="0" indent="0">
              <a:spcBef>
                <a:spcPts val="400"/>
              </a:spcBef>
              <a:spcAft>
                <a:spcPts val="0"/>
              </a:spcAft>
              <a:buFont typeface="Wingdings" charset="2"/>
              <a:buNone/>
              <a:defRPr sz="1400" b="1">
                <a:solidFill>
                  <a:srgbClr val="646464"/>
                </a:solidFill>
              </a:defRPr>
            </a:lvl1pPr>
            <a:lvl2pPr marL="137160" indent="-137160">
              <a:spcBef>
                <a:spcPts val="400"/>
              </a:spcBef>
              <a:spcAft>
                <a:spcPts val="0"/>
              </a:spcAft>
              <a:buClr>
                <a:srgbClr val="74C6C8"/>
              </a:buClr>
              <a:buFont typeface="Wingdings" charset="2"/>
              <a:buChar char="§"/>
              <a:defRPr sz="1200">
                <a:solidFill>
                  <a:srgbClr val="646464"/>
                </a:solidFill>
              </a:defRPr>
            </a:lvl2pPr>
            <a:lvl3pPr marL="137160" indent="-137160">
              <a:spcBef>
                <a:spcPts val="400"/>
              </a:spcBef>
              <a:spcAft>
                <a:spcPts val="0"/>
              </a:spcAft>
              <a:buClr>
                <a:srgbClr val="74C6C8"/>
              </a:buClr>
              <a:buFont typeface="Wingdings" charset="2"/>
              <a:buChar char="§"/>
              <a:defRPr sz="1200">
                <a:solidFill>
                  <a:srgbClr val="646464"/>
                </a:solidFill>
              </a:defRPr>
            </a:lvl3pPr>
            <a:lvl4pPr marL="137160" indent="-137160">
              <a:spcBef>
                <a:spcPts val="400"/>
              </a:spcBef>
              <a:spcAft>
                <a:spcPts val="0"/>
              </a:spcAft>
              <a:buClr>
                <a:srgbClr val="74C6C8"/>
              </a:buClr>
              <a:buFont typeface="Wingdings" charset="2"/>
              <a:buChar char="§"/>
              <a:defRPr sz="1200">
                <a:solidFill>
                  <a:srgbClr val="646464"/>
                </a:solidFill>
              </a:defRPr>
            </a:lvl4pPr>
            <a:lvl5pPr marL="137160" indent="-137160">
              <a:spcBef>
                <a:spcPts val="400"/>
              </a:spcBef>
              <a:spcAft>
                <a:spcPts val="0"/>
              </a:spcAft>
              <a:buClr>
                <a:srgbClr val="74C6C8"/>
              </a:buClr>
              <a:buFont typeface="Wingdings" charset="2"/>
              <a:buChar char="§"/>
              <a:defRPr sz="1200">
                <a:solidFill>
                  <a:srgbClr val="6464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Picture Placeholder 8"/>
          <p:cNvSpPr>
            <a:spLocks noGrp="1"/>
          </p:cNvSpPr>
          <p:nvPr>
            <p:ph type="pic" sz="quarter" idx="15" hasCustomPrompt="1"/>
          </p:nvPr>
        </p:nvSpPr>
        <p:spPr>
          <a:xfrm>
            <a:off x="732245" y="473143"/>
            <a:ext cx="1873642" cy="1873642"/>
          </a:xfrm>
        </p:spPr>
        <p:txBody>
          <a:bodyPr/>
          <a:lstStyle>
            <a:lvl1pPr marL="0" indent="0">
              <a:buNone/>
              <a:defRPr sz="1100"/>
            </a:lvl1pPr>
          </a:lstStyle>
          <a:p>
            <a:pPr lvl="0"/>
            <a:r>
              <a:rPr lang="en-US" dirty="0" smtClean="0"/>
              <a:t>Icon goes here</a:t>
            </a:r>
            <a:endParaRPr lang="en-US" dirty="0"/>
          </a:p>
        </p:txBody>
      </p:sp>
    </p:spTree>
    <p:extLst>
      <p:ext uri="{BB962C8B-B14F-4D97-AF65-F5344CB8AC3E}">
        <p14:creationId xmlns:p14="http://schemas.microsoft.com/office/powerpoint/2010/main" val="21176126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4000" cy="5151120"/>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1539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4000" cy="5151120"/>
          </a:xfrm>
          <a:prstGeom prst="rect">
            <a:avLst/>
          </a:prstGeom>
        </p:spPr>
      </p:pic>
      <p:sp>
        <p:nvSpPr>
          <p:cNvPr id="2" name="Title 1"/>
          <p:cNvSpPr>
            <a:spLocks noGrp="1"/>
          </p:cNvSpPr>
          <p:nvPr>
            <p:ph type="ctrTitle" hasCustomPrompt="1"/>
          </p:nvPr>
        </p:nvSpPr>
        <p:spPr>
          <a:xfrm>
            <a:off x="1222374" y="458886"/>
            <a:ext cx="6615340" cy="1674716"/>
          </a:xfrm>
        </p:spPr>
        <p:txBody>
          <a:bodyPr lIns="0" tIns="0" rIns="0" bIns="0" anchor="b">
            <a:noAutofit/>
          </a:bodyPr>
          <a:lstStyle>
            <a:lvl1pPr algn="l">
              <a:defRPr sz="3200" b="1" i="0">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65621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3688" y="4797029"/>
            <a:ext cx="493712"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30250" y="771525"/>
            <a:ext cx="7677150" cy="0"/>
          </a:xfrm>
          <a:prstGeom prst="line">
            <a:avLst/>
          </a:prstGeom>
          <a:ln w="38100" cmpd="sng">
            <a:solidFill>
              <a:srgbClr val="E2283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36364" y="252266"/>
            <a:ext cx="7671036" cy="483207"/>
          </a:xfrm>
        </p:spPr>
        <p:txBody>
          <a:bodyPr lIns="0" tIns="0" rIns="0" bIns="0" anchor="b" anchorCtr="0">
            <a:noAutofit/>
          </a:bodyPr>
          <a:lstStyle>
            <a:lvl1pPr>
              <a:lnSpc>
                <a:spcPct val="90000"/>
              </a:lnSpc>
              <a:defRPr sz="2000">
                <a:solidFill>
                  <a:srgbClr val="E9022B"/>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p:txBody>
          <a:bodyPr/>
          <a:lstStyle>
            <a:lvl1pPr algn="l">
              <a:defRPr sz="800"/>
            </a:lvl1pPr>
          </a:lstStyle>
          <a:p>
            <a:pPr>
              <a:defRPr/>
            </a:pPr>
            <a:r>
              <a:rPr lang="en-US" dirty="0"/>
              <a:t>|  Strategic Solutions &amp; Services</a:t>
            </a:r>
          </a:p>
        </p:txBody>
      </p:sp>
      <p:sp>
        <p:nvSpPr>
          <p:cNvPr id="6" name="Slide Number Placeholder 5"/>
          <p:cNvSpPr>
            <a:spLocks noGrp="1"/>
          </p:cNvSpPr>
          <p:nvPr>
            <p:ph type="sldNum" sz="quarter" idx="11"/>
          </p:nvPr>
        </p:nvSpPr>
        <p:spPr/>
        <p:txBody>
          <a:bodyPr/>
          <a:lstStyle>
            <a:lvl1pPr>
              <a:defRPr/>
            </a:lvl1pPr>
          </a:lstStyle>
          <a:p>
            <a:fld id="{60AADDB3-EE17-9049-B8C4-69F3C2BBE747}" type="slidenum">
              <a:rPr lang="en-US"/>
              <a:pPr/>
              <a:t>‹#›</a:t>
            </a:fld>
            <a:endParaRPr lang="en-US" dirty="0"/>
          </a:p>
        </p:txBody>
      </p:sp>
    </p:spTree>
    <p:extLst>
      <p:ext uri="{BB962C8B-B14F-4D97-AF65-F5344CB8AC3E}">
        <p14:creationId xmlns:p14="http://schemas.microsoft.com/office/powerpoint/2010/main" val="397060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3688" y="4797029"/>
            <a:ext cx="493712" cy="1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30250" y="771525"/>
            <a:ext cx="7677150" cy="0"/>
          </a:xfrm>
          <a:prstGeom prst="line">
            <a:avLst/>
          </a:prstGeom>
          <a:ln w="38100" cmpd="sng">
            <a:solidFill>
              <a:srgbClr val="E2283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36364" y="199021"/>
            <a:ext cx="7671036" cy="483207"/>
          </a:xfrm>
        </p:spPr>
        <p:txBody>
          <a:bodyPr lIns="0" tIns="0" rIns="0" bIns="0" anchor="b" anchorCtr="0">
            <a:noAutofit/>
          </a:bodyPr>
          <a:lstStyle>
            <a:lvl1pPr>
              <a:defRPr sz="2000">
                <a:solidFill>
                  <a:srgbClr val="E9022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38010" y="945357"/>
            <a:ext cx="7669390" cy="3613905"/>
          </a:xfrm>
        </p:spPr>
        <p:txBody>
          <a:bodyPr lIns="0" tIns="0" rIns="0" bIns="0">
            <a:normAutofit/>
          </a:bodyPr>
          <a:lstStyle>
            <a:lvl1pPr marL="0" indent="0">
              <a:spcBef>
                <a:spcPts val="600"/>
              </a:spcBef>
              <a:spcAft>
                <a:spcPts val="600"/>
              </a:spcAft>
              <a:buFont typeface="Wingdings" charset="2"/>
              <a:buNone/>
              <a:defRPr sz="1800">
                <a:solidFill>
                  <a:srgbClr val="7F7F7F"/>
                </a:solidFill>
              </a:defRPr>
            </a:lvl1pPr>
            <a:lvl2pPr marL="225425" indent="-225425">
              <a:spcBef>
                <a:spcPts val="600"/>
              </a:spcBef>
              <a:spcAft>
                <a:spcPts val="600"/>
              </a:spcAft>
              <a:buClr>
                <a:srgbClr val="E22837"/>
              </a:buClr>
              <a:buFont typeface="Wingdings" charset="2"/>
              <a:buChar char="§"/>
              <a:defRPr sz="1600">
                <a:solidFill>
                  <a:srgbClr val="7F7F7F"/>
                </a:solidFill>
              </a:defRPr>
            </a:lvl2pPr>
            <a:lvl3pPr marL="225425" indent="-225425">
              <a:spcBef>
                <a:spcPts val="600"/>
              </a:spcBef>
              <a:spcAft>
                <a:spcPts val="600"/>
              </a:spcAft>
              <a:buClr>
                <a:srgbClr val="E22837"/>
              </a:buClr>
              <a:buFont typeface="Wingdings" charset="2"/>
              <a:buChar char="§"/>
              <a:defRPr sz="1600">
                <a:solidFill>
                  <a:srgbClr val="7F7F7F"/>
                </a:solidFill>
              </a:defRPr>
            </a:lvl3pPr>
            <a:lvl4pPr marL="225425" indent="-225425">
              <a:spcBef>
                <a:spcPts val="600"/>
              </a:spcBef>
              <a:spcAft>
                <a:spcPts val="600"/>
              </a:spcAft>
              <a:buClr>
                <a:srgbClr val="E22837"/>
              </a:buClr>
              <a:buFont typeface="Wingdings" charset="2"/>
              <a:buChar char="§"/>
              <a:defRPr sz="1600">
                <a:solidFill>
                  <a:srgbClr val="7F7F7F"/>
                </a:solidFill>
              </a:defRPr>
            </a:lvl4pPr>
            <a:lvl5pPr marL="225425" indent="-225425">
              <a:spcBef>
                <a:spcPts val="600"/>
              </a:spcBef>
              <a:spcAft>
                <a:spcPts val="600"/>
              </a:spcAft>
              <a:buClr>
                <a:srgbClr val="E22837"/>
              </a:buClr>
              <a:buFont typeface="Wingdings" charset="2"/>
              <a:buChar char="§"/>
              <a:defRPr sz="16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lgn="l">
              <a:defRPr sz="800"/>
            </a:lvl1pPr>
          </a:lstStyle>
          <a:p>
            <a:pPr>
              <a:defRPr/>
            </a:pPr>
            <a:r>
              <a:rPr lang="en-US" dirty="0"/>
              <a:t>|  Strategic Solutions &amp; Services</a:t>
            </a:r>
          </a:p>
        </p:txBody>
      </p:sp>
    </p:spTree>
    <p:extLst>
      <p:ext uri="{BB962C8B-B14F-4D97-AF65-F5344CB8AC3E}">
        <p14:creationId xmlns:p14="http://schemas.microsoft.com/office/powerpoint/2010/main" val="112620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7" name="Picture 16" descr="content_dot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20548"/>
            <a:ext cx="9144000" cy="402336"/>
          </a:xfrm>
          <a:prstGeom prst="rect">
            <a:avLst/>
          </a:prstGeom>
        </p:spPr>
      </p:pic>
      <p:pic>
        <p:nvPicPr>
          <p:cNvPr id="18" name="Picture 17" descr="content_sidebar_grn.png"/>
          <p:cNvPicPr>
            <a:picLocks noChangeAspect="1"/>
          </p:cNvPicPr>
          <p:nvPr userDrawn="1"/>
        </p:nvPicPr>
        <p:blipFill rotWithShape="1">
          <a:blip r:embed="rId3">
            <a:extLst>
              <a:ext uri="{28A0092B-C50C-407E-A947-70E740481C1C}">
                <a14:useLocalDpi xmlns:a14="http://schemas.microsoft.com/office/drawing/2010/main" val="0"/>
              </a:ext>
            </a:extLst>
          </a:blip>
          <a:srcRect r="63526"/>
          <a:stretch/>
        </p:blipFill>
        <p:spPr>
          <a:xfrm>
            <a:off x="0" y="1"/>
            <a:ext cx="3330223" cy="5157610"/>
          </a:xfrm>
          <a:prstGeom prst="rect">
            <a:avLst/>
          </a:prstGeom>
        </p:spPr>
      </p:pic>
      <p:sp>
        <p:nvSpPr>
          <p:cNvPr id="19" name="Title 1"/>
          <p:cNvSpPr>
            <a:spLocks noGrp="1"/>
          </p:cNvSpPr>
          <p:nvPr>
            <p:ph type="title"/>
          </p:nvPr>
        </p:nvSpPr>
        <p:spPr>
          <a:xfrm>
            <a:off x="3621731" y="199022"/>
            <a:ext cx="5522270" cy="483207"/>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
        <p:nvSpPr>
          <p:cNvPr id="20" name="Content Placeholder 2"/>
          <p:cNvSpPr>
            <a:spLocks noGrp="1"/>
          </p:cNvSpPr>
          <p:nvPr>
            <p:ph idx="1"/>
          </p:nvPr>
        </p:nvSpPr>
        <p:spPr>
          <a:xfrm>
            <a:off x="3621731" y="945357"/>
            <a:ext cx="4924349" cy="3613905"/>
          </a:xfrm>
        </p:spPr>
        <p:txBody>
          <a:bodyPr lIns="0" tIns="0" rIns="0" bIns="0">
            <a:noAutofit/>
          </a:bodyPr>
          <a:lstStyle>
            <a:lvl1pPr marL="0" indent="0">
              <a:spcBef>
                <a:spcPts val="400"/>
              </a:spcBef>
              <a:spcAft>
                <a:spcPts val="0"/>
              </a:spcAft>
              <a:buFont typeface="Wingdings" charset="2"/>
              <a:buNone/>
              <a:defRPr sz="1400" b="1">
                <a:solidFill>
                  <a:srgbClr val="646464"/>
                </a:solidFill>
              </a:defRPr>
            </a:lvl1pPr>
            <a:lvl2pPr marL="137160" indent="-137160">
              <a:spcBef>
                <a:spcPts val="400"/>
              </a:spcBef>
              <a:spcAft>
                <a:spcPts val="0"/>
              </a:spcAft>
              <a:buClr>
                <a:srgbClr val="74C6C8"/>
              </a:buClr>
              <a:buFont typeface="Wingdings" charset="2"/>
              <a:buChar char="§"/>
              <a:defRPr sz="1200">
                <a:solidFill>
                  <a:srgbClr val="646464"/>
                </a:solidFill>
              </a:defRPr>
            </a:lvl2pPr>
            <a:lvl3pPr marL="137160" indent="-137160">
              <a:spcBef>
                <a:spcPts val="400"/>
              </a:spcBef>
              <a:spcAft>
                <a:spcPts val="0"/>
              </a:spcAft>
              <a:buClr>
                <a:srgbClr val="74C6C8"/>
              </a:buClr>
              <a:buFont typeface="Wingdings" charset="2"/>
              <a:buChar char="§"/>
              <a:defRPr sz="1200">
                <a:solidFill>
                  <a:srgbClr val="646464"/>
                </a:solidFill>
              </a:defRPr>
            </a:lvl3pPr>
            <a:lvl4pPr marL="137160" indent="-137160">
              <a:spcBef>
                <a:spcPts val="400"/>
              </a:spcBef>
              <a:spcAft>
                <a:spcPts val="0"/>
              </a:spcAft>
              <a:buClr>
                <a:srgbClr val="74C6C8"/>
              </a:buClr>
              <a:buFont typeface="Wingdings" charset="2"/>
              <a:buChar char="§"/>
              <a:defRPr sz="1200">
                <a:solidFill>
                  <a:srgbClr val="646464"/>
                </a:solidFill>
              </a:defRPr>
            </a:lvl4pPr>
            <a:lvl5pPr marL="137160" indent="-137160">
              <a:spcBef>
                <a:spcPts val="400"/>
              </a:spcBef>
              <a:spcAft>
                <a:spcPts val="0"/>
              </a:spcAft>
              <a:buClr>
                <a:srgbClr val="74C6C8"/>
              </a:buClr>
              <a:buFont typeface="Wingdings" charset="2"/>
              <a:buChar char="§"/>
              <a:defRPr sz="1200">
                <a:solidFill>
                  <a:srgbClr val="6464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8"/>
          <p:cNvSpPr>
            <a:spLocks noGrp="1"/>
          </p:cNvSpPr>
          <p:nvPr>
            <p:ph type="pic" sz="quarter" idx="15" hasCustomPrompt="1"/>
          </p:nvPr>
        </p:nvSpPr>
        <p:spPr>
          <a:xfrm>
            <a:off x="732245" y="473143"/>
            <a:ext cx="1873642" cy="1873642"/>
          </a:xfrm>
        </p:spPr>
        <p:txBody>
          <a:bodyPr/>
          <a:lstStyle>
            <a:lvl1pPr marL="0" indent="0">
              <a:buNone/>
              <a:defRPr sz="1100"/>
            </a:lvl1pPr>
          </a:lstStyle>
          <a:p>
            <a:pPr lvl="0"/>
            <a:r>
              <a:rPr lang="en-US" dirty="0" smtClean="0"/>
              <a:t>Icon goes here</a:t>
            </a:r>
            <a:endParaRPr lang="en-US" dirty="0"/>
          </a:p>
        </p:txBody>
      </p:sp>
      <p:sp>
        <p:nvSpPr>
          <p:cNvPr id="22" name="Slide Number Placeholder 5"/>
          <p:cNvSpPr txBox="1">
            <a:spLocks/>
          </p:cNvSpPr>
          <p:nvPr userDrawn="1"/>
        </p:nvSpPr>
        <p:spPr>
          <a:xfrm>
            <a:off x="8062980" y="4831558"/>
            <a:ext cx="232986" cy="189323"/>
          </a:xfrm>
          <a:prstGeom prst="rect">
            <a:avLst/>
          </a:prstGeom>
        </p:spPr>
        <p:txBody>
          <a:bodyPr vert="horz" lIns="0" tIns="0" rIns="0" bIns="0" rtlCol="0" anchor="ctr"/>
          <a:lstStyle>
            <a:defPPr>
              <a:defRPr lang="en-US"/>
            </a:defPPr>
            <a:lvl1pPr marL="0" algn="ctr" defTabSz="457200" rtl="0" eaLnBrk="1" latinLnBrk="0" hangingPunct="1">
              <a:defRPr sz="800" kern="1200">
                <a:solidFill>
                  <a:srgbClr val="646464"/>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F913C8-17C4-FB4D-9EC3-D615C3C027F0}" type="slidenum">
              <a:rPr lang="en-US" smtClean="0"/>
              <a:pPr/>
              <a:t>‹#›</a:t>
            </a:fld>
            <a:endParaRPr lang="en-US" dirty="0"/>
          </a:p>
        </p:txBody>
      </p:sp>
      <p:sp>
        <p:nvSpPr>
          <p:cNvPr id="23"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24" name="Text Placeholder 2"/>
          <p:cNvSpPr>
            <a:spLocks noGrp="1"/>
          </p:cNvSpPr>
          <p:nvPr>
            <p:ph type="body" sz="quarter" idx="23"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25" name="Group 24"/>
          <p:cNvGrpSpPr/>
          <p:nvPr userDrawn="1"/>
        </p:nvGrpSpPr>
        <p:grpSpPr>
          <a:xfrm>
            <a:off x="8500754" y="4777139"/>
            <a:ext cx="574454" cy="313445"/>
            <a:chOff x="8500754" y="4777139"/>
            <a:chExt cx="574454" cy="313445"/>
          </a:xfrm>
        </p:grpSpPr>
        <p:sp>
          <p:nvSpPr>
            <p:cNvPr id="26" name="Rectangle 25"/>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userDrawn="1"/>
          </p:nvPicPr>
          <p:blipFill>
            <a:blip r:embed="rId4"/>
            <a:stretch>
              <a:fillRect/>
            </a:stretch>
          </p:blipFill>
          <p:spPr>
            <a:xfrm>
              <a:off x="8554830" y="4830032"/>
              <a:ext cx="454286" cy="206814"/>
            </a:xfrm>
            <a:prstGeom prst="rect">
              <a:avLst/>
            </a:prstGeom>
          </p:spPr>
        </p:pic>
      </p:grpSp>
      <p:pic>
        <p:nvPicPr>
          <p:cNvPr id="28" name="Picture 27" descr="way_find_dots_red.png"/>
          <p:cNvPicPr>
            <a:picLocks noChangeAspect="1"/>
          </p:cNvPicPr>
          <p:nvPr userDrawn="1"/>
        </p:nvPicPr>
        <p:blipFill rotWithShape="1">
          <a:blip r:embed="rId5">
            <a:extLst>
              <a:ext uri="{28A0092B-C50C-407E-A947-70E740481C1C}">
                <a14:useLocalDpi xmlns:a14="http://schemas.microsoft.com/office/drawing/2010/main" val="0"/>
              </a:ext>
            </a:extLst>
          </a:blip>
          <a:srcRect l="64712"/>
          <a:stretch/>
        </p:blipFill>
        <p:spPr>
          <a:xfrm flipH="1">
            <a:off x="0" y="4333383"/>
            <a:ext cx="3226741" cy="560832"/>
          </a:xfrm>
          <a:prstGeom prst="rect">
            <a:avLst/>
          </a:prstGeom>
        </p:spPr>
      </p:pic>
      <p:sp>
        <p:nvSpPr>
          <p:cNvPr id="8"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0"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4"/>
            <a:stretch>
              <a:fillRect/>
            </a:stretch>
          </p:blipFill>
          <p:spPr>
            <a:xfrm>
              <a:off x="8554830" y="4830032"/>
              <a:ext cx="454286" cy="206814"/>
            </a:xfrm>
            <a:prstGeom prst="rect">
              <a:avLst/>
            </a:prstGeom>
          </p:spPr>
        </p:pic>
      </p:grpSp>
    </p:spTree>
    <p:extLst>
      <p:ext uri="{BB962C8B-B14F-4D97-AF65-F5344CB8AC3E}">
        <p14:creationId xmlns:p14="http://schemas.microsoft.com/office/powerpoint/2010/main" val="3254098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7" name="Picture 16" descr="content_dot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433916"/>
            <a:ext cx="9144000" cy="402336"/>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8" y="1"/>
            <a:ext cx="3337560" cy="5157610"/>
          </a:xfrm>
          <a:prstGeom prst="rect">
            <a:avLst/>
          </a:prstGeom>
        </p:spPr>
      </p:pic>
      <p:sp>
        <p:nvSpPr>
          <p:cNvPr id="19" name="Title 1"/>
          <p:cNvSpPr>
            <a:spLocks noGrp="1"/>
          </p:cNvSpPr>
          <p:nvPr>
            <p:ph type="title"/>
          </p:nvPr>
        </p:nvSpPr>
        <p:spPr>
          <a:xfrm>
            <a:off x="3621731" y="199022"/>
            <a:ext cx="5522270" cy="483207"/>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
        <p:nvSpPr>
          <p:cNvPr id="20" name="Content Placeholder 2"/>
          <p:cNvSpPr>
            <a:spLocks noGrp="1"/>
          </p:cNvSpPr>
          <p:nvPr>
            <p:ph idx="1"/>
          </p:nvPr>
        </p:nvSpPr>
        <p:spPr>
          <a:xfrm>
            <a:off x="3621731" y="945357"/>
            <a:ext cx="4924349" cy="3613905"/>
          </a:xfrm>
        </p:spPr>
        <p:txBody>
          <a:bodyPr lIns="0" tIns="0" rIns="0" bIns="0">
            <a:noAutofit/>
          </a:bodyPr>
          <a:lstStyle>
            <a:lvl1pPr marL="0" indent="0">
              <a:spcBef>
                <a:spcPts val="400"/>
              </a:spcBef>
              <a:spcAft>
                <a:spcPts val="0"/>
              </a:spcAft>
              <a:buFont typeface="Wingdings" charset="2"/>
              <a:buNone/>
              <a:defRPr sz="1400" b="1">
                <a:solidFill>
                  <a:srgbClr val="646464"/>
                </a:solidFill>
              </a:defRPr>
            </a:lvl1pPr>
            <a:lvl2pPr marL="137160" indent="-137160">
              <a:spcBef>
                <a:spcPts val="400"/>
              </a:spcBef>
              <a:spcAft>
                <a:spcPts val="0"/>
              </a:spcAft>
              <a:buClr>
                <a:srgbClr val="74C6C8"/>
              </a:buClr>
              <a:buFont typeface="Wingdings" charset="2"/>
              <a:buChar char="§"/>
              <a:defRPr sz="1200">
                <a:solidFill>
                  <a:srgbClr val="646464"/>
                </a:solidFill>
              </a:defRPr>
            </a:lvl2pPr>
            <a:lvl3pPr marL="137160" indent="-137160">
              <a:spcBef>
                <a:spcPts val="400"/>
              </a:spcBef>
              <a:spcAft>
                <a:spcPts val="0"/>
              </a:spcAft>
              <a:buClr>
                <a:srgbClr val="74C6C8"/>
              </a:buClr>
              <a:buFont typeface="Wingdings" charset="2"/>
              <a:buChar char="§"/>
              <a:defRPr sz="1200">
                <a:solidFill>
                  <a:srgbClr val="646464"/>
                </a:solidFill>
              </a:defRPr>
            </a:lvl3pPr>
            <a:lvl4pPr marL="137160" indent="-137160">
              <a:spcBef>
                <a:spcPts val="400"/>
              </a:spcBef>
              <a:spcAft>
                <a:spcPts val="0"/>
              </a:spcAft>
              <a:buClr>
                <a:srgbClr val="74C6C8"/>
              </a:buClr>
              <a:buFont typeface="Wingdings" charset="2"/>
              <a:buChar char="§"/>
              <a:defRPr sz="1200">
                <a:solidFill>
                  <a:srgbClr val="646464"/>
                </a:solidFill>
              </a:defRPr>
            </a:lvl4pPr>
            <a:lvl5pPr marL="137160" indent="-137160">
              <a:spcBef>
                <a:spcPts val="400"/>
              </a:spcBef>
              <a:spcAft>
                <a:spcPts val="0"/>
              </a:spcAft>
              <a:buClr>
                <a:srgbClr val="74C6C8"/>
              </a:buClr>
              <a:buFont typeface="Wingdings" charset="2"/>
              <a:buChar char="§"/>
              <a:defRPr sz="1200">
                <a:solidFill>
                  <a:srgbClr val="6464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8"/>
          <p:cNvSpPr>
            <a:spLocks noGrp="1"/>
          </p:cNvSpPr>
          <p:nvPr>
            <p:ph type="pic" sz="quarter" idx="15" hasCustomPrompt="1"/>
          </p:nvPr>
        </p:nvSpPr>
        <p:spPr>
          <a:xfrm>
            <a:off x="732245" y="473143"/>
            <a:ext cx="1873642" cy="1873642"/>
          </a:xfrm>
        </p:spPr>
        <p:txBody>
          <a:bodyPr/>
          <a:lstStyle>
            <a:lvl1pPr marL="0" indent="0">
              <a:buNone/>
              <a:defRPr sz="1100"/>
            </a:lvl1pPr>
          </a:lstStyle>
          <a:p>
            <a:pPr lvl="0"/>
            <a:r>
              <a:rPr lang="en-US" dirty="0" smtClean="0"/>
              <a:t>Icon goes here</a:t>
            </a:r>
            <a:endParaRPr lang="en-US" dirty="0"/>
          </a:p>
        </p:txBody>
      </p:sp>
      <p:sp>
        <p:nvSpPr>
          <p:cNvPr id="22" name="Slide Number Placeholder 5"/>
          <p:cNvSpPr txBox="1">
            <a:spLocks/>
          </p:cNvSpPr>
          <p:nvPr userDrawn="1"/>
        </p:nvSpPr>
        <p:spPr>
          <a:xfrm>
            <a:off x="8062980" y="4831558"/>
            <a:ext cx="232986" cy="189323"/>
          </a:xfrm>
          <a:prstGeom prst="rect">
            <a:avLst/>
          </a:prstGeom>
        </p:spPr>
        <p:txBody>
          <a:bodyPr vert="horz" lIns="0" tIns="0" rIns="0" bIns="0" rtlCol="0" anchor="ctr"/>
          <a:lstStyle>
            <a:defPPr>
              <a:defRPr lang="en-US"/>
            </a:defPPr>
            <a:lvl1pPr marL="0" algn="ctr" defTabSz="457200" rtl="0" eaLnBrk="1" latinLnBrk="0" hangingPunct="1">
              <a:defRPr sz="800" kern="1200">
                <a:solidFill>
                  <a:srgbClr val="646464"/>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F913C8-17C4-FB4D-9EC3-D615C3C027F0}" type="slidenum">
              <a:rPr lang="en-US" smtClean="0"/>
              <a:pPr/>
              <a:t>‹#›</a:t>
            </a:fld>
            <a:endParaRPr lang="en-US" dirty="0"/>
          </a:p>
        </p:txBody>
      </p:sp>
      <p:sp>
        <p:nvSpPr>
          <p:cNvPr id="23"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24" name="Text Placeholder 2"/>
          <p:cNvSpPr>
            <a:spLocks noGrp="1"/>
          </p:cNvSpPr>
          <p:nvPr>
            <p:ph type="body" sz="quarter" idx="23"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25" name="Group 24"/>
          <p:cNvGrpSpPr/>
          <p:nvPr userDrawn="1"/>
        </p:nvGrpSpPr>
        <p:grpSpPr>
          <a:xfrm>
            <a:off x="8500754" y="4777139"/>
            <a:ext cx="574454" cy="313445"/>
            <a:chOff x="8500754" y="4777139"/>
            <a:chExt cx="574454" cy="313445"/>
          </a:xfrm>
        </p:grpSpPr>
        <p:sp>
          <p:nvSpPr>
            <p:cNvPr id="26" name="Rectangle 25"/>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userDrawn="1"/>
          </p:nvPicPr>
          <p:blipFill>
            <a:blip r:embed="rId4"/>
            <a:stretch>
              <a:fillRect/>
            </a:stretch>
          </p:blipFill>
          <p:spPr>
            <a:xfrm>
              <a:off x="8554830" y="4830032"/>
              <a:ext cx="454286" cy="206814"/>
            </a:xfrm>
            <a:prstGeom prst="rect">
              <a:avLst/>
            </a:prstGeom>
          </p:spPr>
        </p:pic>
      </p:grpSp>
      <p:pic>
        <p:nvPicPr>
          <p:cNvPr id="28" name="Picture 27" descr="way_find_dots_red.png"/>
          <p:cNvPicPr>
            <a:picLocks noChangeAspect="1"/>
          </p:cNvPicPr>
          <p:nvPr userDrawn="1"/>
        </p:nvPicPr>
        <p:blipFill rotWithShape="1">
          <a:blip r:embed="rId5">
            <a:extLst>
              <a:ext uri="{28A0092B-C50C-407E-A947-70E740481C1C}">
                <a14:useLocalDpi xmlns:a14="http://schemas.microsoft.com/office/drawing/2010/main" val="0"/>
              </a:ext>
            </a:extLst>
          </a:blip>
          <a:srcRect l="64712"/>
          <a:stretch/>
        </p:blipFill>
        <p:spPr>
          <a:xfrm flipH="1">
            <a:off x="0" y="4333383"/>
            <a:ext cx="3226741" cy="560832"/>
          </a:xfrm>
          <a:prstGeom prst="rect">
            <a:avLst/>
          </a:prstGeom>
        </p:spPr>
      </p:pic>
      <p:sp>
        <p:nvSpPr>
          <p:cNvPr id="8"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0"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4"/>
            <a:stretch>
              <a:fillRect/>
            </a:stretch>
          </p:blipFill>
          <p:spPr>
            <a:xfrm>
              <a:off x="8554830" y="4830032"/>
              <a:ext cx="454286" cy="206814"/>
            </a:xfrm>
            <a:prstGeom prst="rect">
              <a:avLst/>
            </a:prstGeom>
          </p:spPr>
        </p:pic>
      </p:grpSp>
    </p:spTree>
    <p:extLst>
      <p:ext uri="{BB962C8B-B14F-4D97-AF65-F5344CB8AC3E}">
        <p14:creationId xmlns:p14="http://schemas.microsoft.com/office/powerpoint/2010/main" val="2598641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 y="0"/>
            <a:ext cx="9147821" cy="5151120"/>
          </a:xfrm>
          <a:prstGeom prst="rect">
            <a:avLst/>
          </a:prstGeom>
        </p:spPr>
      </p:pic>
      <p:pic>
        <p:nvPicPr>
          <p:cNvPr id="15" name="Picture 14" descr="way_find_dots_red.png"/>
          <p:cNvPicPr>
            <a:picLocks noChangeAspect="1"/>
          </p:cNvPicPr>
          <p:nvPr userDrawn="1"/>
        </p:nvPicPr>
        <p:blipFill rotWithShape="1">
          <a:blip r:embed="rId3">
            <a:extLst>
              <a:ext uri="{28A0092B-C50C-407E-A947-70E740481C1C}">
                <a14:useLocalDpi xmlns:a14="http://schemas.microsoft.com/office/drawing/2010/main" val="0"/>
              </a:ext>
            </a:extLst>
          </a:blip>
          <a:srcRect l="75617"/>
          <a:stretch/>
        </p:blipFill>
        <p:spPr>
          <a:xfrm flipV="1">
            <a:off x="6914444" y="2165790"/>
            <a:ext cx="2229556" cy="560832"/>
          </a:xfrm>
          <a:prstGeom prst="rect">
            <a:avLst/>
          </a:prstGeom>
        </p:spPr>
      </p:pic>
      <p:sp>
        <p:nvSpPr>
          <p:cNvPr id="7"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9"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0"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1" name="Group 10"/>
          <p:cNvGrpSpPr/>
          <p:nvPr userDrawn="1"/>
        </p:nvGrpSpPr>
        <p:grpSpPr>
          <a:xfrm>
            <a:off x="8500754" y="4777139"/>
            <a:ext cx="574454" cy="313445"/>
            <a:chOff x="8500754" y="4777139"/>
            <a:chExt cx="574454" cy="313445"/>
          </a:xfrm>
        </p:grpSpPr>
        <p:sp>
          <p:nvSpPr>
            <p:cNvPr id="12" name="Rectangle 11"/>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4"/>
            <a:stretch>
              <a:fillRect/>
            </a:stretch>
          </p:blipFill>
          <p:spPr>
            <a:xfrm>
              <a:off x="8554830" y="4830032"/>
              <a:ext cx="454286" cy="206814"/>
            </a:xfrm>
            <a:prstGeom prst="rect">
              <a:avLst/>
            </a:prstGeom>
          </p:spPr>
        </p:pic>
      </p:grpSp>
      <p:sp>
        <p:nvSpPr>
          <p:cNvPr id="14"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5617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 y="0"/>
            <a:ext cx="9144000" cy="5151120"/>
          </a:xfrm>
          <a:prstGeom prst="rect">
            <a:avLst/>
          </a:prstGeom>
        </p:spPr>
      </p:pic>
      <p:sp>
        <p:nvSpPr>
          <p:cNvPr id="7"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8"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0"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1" name="Group 10"/>
          <p:cNvGrpSpPr/>
          <p:nvPr userDrawn="1"/>
        </p:nvGrpSpPr>
        <p:grpSpPr>
          <a:xfrm>
            <a:off x="8500754" y="4777139"/>
            <a:ext cx="574454" cy="313445"/>
            <a:chOff x="8500754" y="4777139"/>
            <a:chExt cx="574454" cy="313445"/>
          </a:xfrm>
        </p:grpSpPr>
        <p:sp>
          <p:nvSpPr>
            <p:cNvPr id="12" name="Rectangle 11"/>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stretch>
              <a:fillRect/>
            </a:stretch>
          </p:blipFill>
          <p:spPr>
            <a:xfrm>
              <a:off x="8554830" y="4830032"/>
              <a:ext cx="454286" cy="206814"/>
            </a:xfrm>
            <a:prstGeom prst="rect">
              <a:avLst/>
            </a:prstGeom>
          </p:spPr>
        </p:pic>
      </p:grpSp>
      <p:sp>
        <p:nvSpPr>
          <p:cNvPr id="14"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44301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8" name="Picture 7" descr="triangles_lite-blue.png"/>
          <p:cNvPicPr>
            <a:picLocks noChangeAspect="1"/>
          </p:cNvPicPr>
          <p:nvPr userDrawn="1"/>
        </p:nvPicPr>
        <p:blipFill rotWithShape="1">
          <a:blip r:embed="rId2">
            <a:extLst>
              <a:ext uri="{28A0092B-C50C-407E-A947-70E740481C1C}">
                <a14:useLocalDpi xmlns:a14="http://schemas.microsoft.com/office/drawing/2010/main" val="0"/>
              </a:ext>
            </a:extLst>
          </a:blip>
          <a:srcRect t="31771" b="-1"/>
          <a:stretch/>
        </p:blipFill>
        <p:spPr>
          <a:xfrm>
            <a:off x="7656576" y="0"/>
            <a:ext cx="1487424" cy="1676216"/>
          </a:xfrm>
          <a:prstGeom prst="rect">
            <a:avLst/>
          </a:prstGeom>
        </p:spPr>
      </p:pic>
      <p:pic>
        <p:nvPicPr>
          <p:cNvPr id="9" name="Picture 8" descr="green_arrw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30662"/>
            <a:ext cx="9144000" cy="457200"/>
          </a:xfrm>
          <a:prstGeom prst="rect">
            <a:avLst/>
          </a:prstGeom>
        </p:spPr>
      </p:pic>
      <p:sp>
        <p:nvSpPr>
          <p:cNvPr id="3" name="Content Placeholder 2"/>
          <p:cNvSpPr>
            <a:spLocks noGrp="1"/>
          </p:cNvSpPr>
          <p:nvPr>
            <p:ph idx="1"/>
          </p:nvPr>
        </p:nvSpPr>
        <p:spPr>
          <a:xfrm>
            <a:off x="506413" y="945357"/>
            <a:ext cx="8178799" cy="3613905"/>
          </a:xfrm>
        </p:spPr>
        <p:txBody>
          <a:bodyPr lIns="0" tIns="0" rIns="0" bIns="0" numCol="2" spcCol="365760">
            <a:noAutofit/>
          </a:bodyPr>
          <a:lstStyle>
            <a:lvl1pPr marL="0" indent="0">
              <a:spcBef>
                <a:spcPts val="600"/>
              </a:spcBef>
              <a:spcAft>
                <a:spcPts val="600"/>
              </a:spcAft>
              <a:buFont typeface="Wingdings" charset="2"/>
              <a:buNone/>
              <a:defRPr sz="1400">
                <a:solidFill>
                  <a:srgbClr val="7F7F7F"/>
                </a:solidFill>
              </a:defRPr>
            </a:lvl1pPr>
            <a:lvl2pPr marL="225425" indent="-225425">
              <a:spcBef>
                <a:spcPts val="600"/>
              </a:spcBef>
              <a:spcAft>
                <a:spcPts val="600"/>
              </a:spcAft>
              <a:buClr>
                <a:srgbClr val="BC0811"/>
              </a:buClr>
              <a:buFont typeface="Wingdings" charset="2"/>
              <a:buChar char="§"/>
              <a:defRPr sz="1600">
                <a:solidFill>
                  <a:srgbClr val="7F7F7F"/>
                </a:solidFill>
              </a:defRPr>
            </a:lvl2pPr>
            <a:lvl3pPr marL="225425" indent="-225425">
              <a:spcBef>
                <a:spcPts val="600"/>
              </a:spcBef>
              <a:spcAft>
                <a:spcPts val="600"/>
              </a:spcAft>
              <a:buClr>
                <a:srgbClr val="BC0811"/>
              </a:buClr>
              <a:buFont typeface="Wingdings" charset="2"/>
              <a:buChar char="§"/>
              <a:defRPr sz="1600">
                <a:solidFill>
                  <a:srgbClr val="7F7F7F"/>
                </a:solidFill>
              </a:defRPr>
            </a:lvl3pPr>
            <a:lvl4pPr marL="225425" indent="-225425">
              <a:spcBef>
                <a:spcPts val="600"/>
              </a:spcBef>
              <a:spcAft>
                <a:spcPts val="600"/>
              </a:spcAft>
              <a:buClr>
                <a:srgbClr val="BC0811"/>
              </a:buClr>
              <a:buFont typeface="Wingdings" charset="2"/>
              <a:buChar char="§"/>
              <a:defRPr sz="1600">
                <a:solidFill>
                  <a:srgbClr val="7F7F7F"/>
                </a:solidFill>
              </a:defRPr>
            </a:lvl4pPr>
            <a:lvl5pPr marL="225425" indent="-225425">
              <a:spcBef>
                <a:spcPts val="600"/>
              </a:spcBef>
              <a:spcAft>
                <a:spcPts val="600"/>
              </a:spcAft>
              <a:buClr>
                <a:srgbClr val="BC0811"/>
              </a:buClr>
              <a:buFont typeface="Wingdings" charset="2"/>
              <a:buChar char="§"/>
              <a:defRPr sz="1600">
                <a:solidFill>
                  <a:srgbClr val="7F7F7F"/>
                </a:solidFill>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2"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3"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4" name="Group 13"/>
          <p:cNvGrpSpPr/>
          <p:nvPr userDrawn="1"/>
        </p:nvGrpSpPr>
        <p:grpSpPr>
          <a:xfrm>
            <a:off x="8500754" y="4777139"/>
            <a:ext cx="574454" cy="313445"/>
            <a:chOff x="8500754" y="4777139"/>
            <a:chExt cx="574454" cy="313445"/>
          </a:xfrm>
        </p:grpSpPr>
        <p:sp>
          <p:nvSpPr>
            <p:cNvPr id="15" name="Rectangle 14"/>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a:stretch>
              <a:fillRect/>
            </a:stretch>
          </p:blipFill>
          <p:spPr>
            <a:xfrm>
              <a:off x="8554830" y="4830032"/>
              <a:ext cx="454286" cy="206814"/>
            </a:xfrm>
            <a:prstGeom prst="rect">
              <a:avLst/>
            </a:prstGeom>
          </p:spPr>
        </p:pic>
      </p:grpSp>
      <p:sp>
        <p:nvSpPr>
          <p:cNvPr id="19"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0031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5" name="Picture 4" descr="content_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998"/>
            <a:ext cx="9144000" cy="499872"/>
          </a:xfrm>
          <a:prstGeom prst="rect">
            <a:avLst/>
          </a:prstGeom>
        </p:spPr>
      </p:pic>
      <p:pic>
        <p:nvPicPr>
          <p:cNvPr id="8" name="Picture 7" descr="triangles_lite-blue.png"/>
          <p:cNvPicPr>
            <a:picLocks noChangeAspect="1"/>
          </p:cNvPicPr>
          <p:nvPr userDrawn="1"/>
        </p:nvPicPr>
        <p:blipFill rotWithShape="1">
          <a:blip r:embed="rId3">
            <a:extLst>
              <a:ext uri="{28A0092B-C50C-407E-A947-70E740481C1C}">
                <a14:useLocalDpi xmlns:a14="http://schemas.microsoft.com/office/drawing/2010/main" val="0"/>
              </a:ext>
            </a:extLst>
          </a:blip>
          <a:srcRect t="31771" b="-1"/>
          <a:stretch/>
        </p:blipFill>
        <p:spPr>
          <a:xfrm>
            <a:off x="7656576" y="0"/>
            <a:ext cx="1487424" cy="1676216"/>
          </a:xfrm>
          <a:prstGeom prst="rect">
            <a:avLst/>
          </a:prstGeom>
        </p:spPr>
      </p:pic>
      <p:sp>
        <p:nvSpPr>
          <p:cNvPr id="3" name="Content Placeholder 2"/>
          <p:cNvSpPr>
            <a:spLocks noGrp="1"/>
          </p:cNvSpPr>
          <p:nvPr>
            <p:ph idx="1"/>
          </p:nvPr>
        </p:nvSpPr>
        <p:spPr>
          <a:xfrm>
            <a:off x="506413" y="945357"/>
            <a:ext cx="8178799" cy="3613905"/>
          </a:xfrm>
        </p:spPr>
        <p:txBody>
          <a:bodyPr lIns="0" tIns="0" rIns="0" bIns="0" numCol="2" spcCol="365760">
            <a:noAutofit/>
          </a:bodyPr>
          <a:lstStyle>
            <a:lvl1pPr marL="0" indent="0">
              <a:spcBef>
                <a:spcPts val="600"/>
              </a:spcBef>
              <a:spcAft>
                <a:spcPts val="600"/>
              </a:spcAft>
              <a:buFont typeface="Wingdings" charset="2"/>
              <a:buNone/>
              <a:defRPr sz="1400">
                <a:solidFill>
                  <a:srgbClr val="7F7F7F"/>
                </a:solidFill>
              </a:defRPr>
            </a:lvl1pPr>
            <a:lvl2pPr marL="225425" indent="-225425">
              <a:spcBef>
                <a:spcPts val="600"/>
              </a:spcBef>
              <a:spcAft>
                <a:spcPts val="600"/>
              </a:spcAft>
              <a:buClr>
                <a:srgbClr val="BC0811"/>
              </a:buClr>
              <a:buFont typeface="Wingdings" charset="2"/>
              <a:buChar char="§"/>
              <a:defRPr sz="1600">
                <a:solidFill>
                  <a:srgbClr val="7F7F7F"/>
                </a:solidFill>
              </a:defRPr>
            </a:lvl2pPr>
            <a:lvl3pPr marL="225425" indent="-225425">
              <a:spcBef>
                <a:spcPts val="600"/>
              </a:spcBef>
              <a:spcAft>
                <a:spcPts val="600"/>
              </a:spcAft>
              <a:buClr>
                <a:srgbClr val="BC0811"/>
              </a:buClr>
              <a:buFont typeface="Wingdings" charset="2"/>
              <a:buChar char="§"/>
              <a:defRPr sz="1600">
                <a:solidFill>
                  <a:srgbClr val="7F7F7F"/>
                </a:solidFill>
              </a:defRPr>
            </a:lvl3pPr>
            <a:lvl4pPr marL="225425" indent="-225425">
              <a:spcBef>
                <a:spcPts val="600"/>
              </a:spcBef>
              <a:spcAft>
                <a:spcPts val="600"/>
              </a:spcAft>
              <a:buClr>
                <a:srgbClr val="BC0811"/>
              </a:buClr>
              <a:buFont typeface="Wingdings" charset="2"/>
              <a:buChar char="§"/>
              <a:defRPr sz="1600">
                <a:solidFill>
                  <a:srgbClr val="7F7F7F"/>
                </a:solidFill>
              </a:defRPr>
            </a:lvl4pPr>
            <a:lvl5pPr marL="225425" indent="-225425">
              <a:spcBef>
                <a:spcPts val="600"/>
              </a:spcBef>
              <a:spcAft>
                <a:spcPts val="600"/>
              </a:spcAft>
              <a:buClr>
                <a:srgbClr val="BC0811"/>
              </a:buClr>
              <a:buFont typeface="Wingdings" charset="2"/>
              <a:buChar char="§"/>
              <a:defRPr sz="1600">
                <a:solidFill>
                  <a:srgbClr val="7F7F7F"/>
                </a:solidFill>
              </a:defRPr>
            </a:lvl5pPr>
          </a:lstStyle>
          <a:p>
            <a:pPr lvl="0"/>
            <a:r>
              <a:rPr lang="en-US" dirty="0" smtClean="0"/>
              <a:t>Click to edit Master text styles</a:t>
            </a:r>
          </a:p>
        </p:txBody>
      </p:sp>
      <p:sp>
        <p:nvSpPr>
          <p:cNvPr id="9"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0"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1"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2" name="Group 11"/>
          <p:cNvGrpSpPr/>
          <p:nvPr userDrawn="1"/>
        </p:nvGrpSpPr>
        <p:grpSpPr>
          <a:xfrm>
            <a:off x="8500754" y="4777139"/>
            <a:ext cx="574454" cy="313445"/>
            <a:chOff x="8500754" y="4777139"/>
            <a:chExt cx="574454" cy="313445"/>
          </a:xfrm>
        </p:grpSpPr>
        <p:sp>
          <p:nvSpPr>
            <p:cNvPr id="13" name="Rectangle 12"/>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4"/>
            <a:stretch>
              <a:fillRect/>
            </a:stretch>
          </p:blipFill>
          <p:spPr>
            <a:xfrm>
              <a:off x="8554830" y="4830032"/>
              <a:ext cx="454286" cy="206814"/>
            </a:xfrm>
            <a:prstGeom prst="rect">
              <a:avLst/>
            </a:prstGeom>
          </p:spPr>
        </p:pic>
      </p:grpSp>
      <p:sp>
        <p:nvSpPr>
          <p:cNvPr id="15"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7976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9" name="Picture 8" descr="content_arrws_or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4976"/>
            <a:ext cx="9144000" cy="457200"/>
          </a:xfrm>
          <a:prstGeom prst="rect">
            <a:avLst/>
          </a:prstGeom>
        </p:spPr>
      </p:pic>
      <p:pic>
        <p:nvPicPr>
          <p:cNvPr id="8" name="Picture 7" descr="triangles_lite-blue.png"/>
          <p:cNvPicPr>
            <a:picLocks noChangeAspect="1"/>
          </p:cNvPicPr>
          <p:nvPr userDrawn="1"/>
        </p:nvPicPr>
        <p:blipFill rotWithShape="1">
          <a:blip r:embed="rId3">
            <a:extLst>
              <a:ext uri="{28A0092B-C50C-407E-A947-70E740481C1C}">
                <a14:useLocalDpi xmlns:a14="http://schemas.microsoft.com/office/drawing/2010/main" val="0"/>
              </a:ext>
            </a:extLst>
          </a:blip>
          <a:srcRect t="31771" b="-1"/>
          <a:stretch/>
        </p:blipFill>
        <p:spPr>
          <a:xfrm>
            <a:off x="7656576" y="0"/>
            <a:ext cx="1487424" cy="1676216"/>
          </a:xfrm>
          <a:prstGeom prst="rect">
            <a:avLst/>
          </a:prstGeom>
        </p:spPr>
      </p:pic>
      <p:sp>
        <p:nvSpPr>
          <p:cNvPr id="3" name="Content Placeholder 2"/>
          <p:cNvSpPr>
            <a:spLocks noGrp="1"/>
          </p:cNvSpPr>
          <p:nvPr>
            <p:ph idx="1"/>
          </p:nvPr>
        </p:nvSpPr>
        <p:spPr>
          <a:xfrm>
            <a:off x="506413" y="945357"/>
            <a:ext cx="8178799" cy="3613905"/>
          </a:xfrm>
        </p:spPr>
        <p:txBody>
          <a:bodyPr lIns="0" tIns="0" rIns="0" bIns="0" numCol="2" spcCol="365760">
            <a:noAutofit/>
          </a:bodyPr>
          <a:lstStyle>
            <a:lvl1pPr marL="0" indent="0">
              <a:spcBef>
                <a:spcPts val="600"/>
              </a:spcBef>
              <a:spcAft>
                <a:spcPts val="600"/>
              </a:spcAft>
              <a:buFont typeface="Wingdings" charset="2"/>
              <a:buNone/>
              <a:defRPr sz="1400">
                <a:solidFill>
                  <a:srgbClr val="7F7F7F"/>
                </a:solidFill>
              </a:defRPr>
            </a:lvl1pPr>
            <a:lvl2pPr marL="225425" indent="-225425">
              <a:spcBef>
                <a:spcPts val="600"/>
              </a:spcBef>
              <a:spcAft>
                <a:spcPts val="600"/>
              </a:spcAft>
              <a:buClr>
                <a:srgbClr val="BC0811"/>
              </a:buClr>
              <a:buFont typeface="Wingdings" charset="2"/>
              <a:buChar char="§"/>
              <a:defRPr sz="1600">
                <a:solidFill>
                  <a:srgbClr val="7F7F7F"/>
                </a:solidFill>
              </a:defRPr>
            </a:lvl2pPr>
            <a:lvl3pPr marL="225425" indent="-225425">
              <a:spcBef>
                <a:spcPts val="600"/>
              </a:spcBef>
              <a:spcAft>
                <a:spcPts val="600"/>
              </a:spcAft>
              <a:buClr>
                <a:srgbClr val="BC0811"/>
              </a:buClr>
              <a:buFont typeface="Wingdings" charset="2"/>
              <a:buChar char="§"/>
              <a:defRPr sz="1600">
                <a:solidFill>
                  <a:srgbClr val="7F7F7F"/>
                </a:solidFill>
              </a:defRPr>
            </a:lvl3pPr>
            <a:lvl4pPr marL="225425" indent="-225425">
              <a:spcBef>
                <a:spcPts val="600"/>
              </a:spcBef>
              <a:spcAft>
                <a:spcPts val="600"/>
              </a:spcAft>
              <a:buClr>
                <a:srgbClr val="BC0811"/>
              </a:buClr>
              <a:buFont typeface="Wingdings" charset="2"/>
              <a:buChar char="§"/>
              <a:defRPr sz="1600">
                <a:solidFill>
                  <a:srgbClr val="7F7F7F"/>
                </a:solidFill>
              </a:defRPr>
            </a:lvl4pPr>
            <a:lvl5pPr marL="225425" indent="-225425">
              <a:spcBef>
                <a:spcPts val="600"/>
              </a:spcBef>
              <a:spcAft>
                <a:spcPts val="600"/>
              </a:spcAft>
              <a:buClr>
                <a:srgbClr val="BC0811"/>
              </a:buClr>
              <a:buFont typeface="Wingdings" charset="2"/>
              <a:buChar char="§"/>
              <a:defRPr sz="1600">
                <a:solidFill>
                  <a:srgbClr val="7F7F7F"/>
                </a:solidFill>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8062980" y="4831558"/>
            <a:ext cx="232986" cy="189323"/>
          </a:xfrm>
          <a:prstGeom prst="rect">
            <a:avLst/>
          </a:prstGeom>
        </p:spPr>
        <p:txBody>
          <a:bodyPr lIns="0" tIns="0" rIns="0" bIns="0"/>
          <a:lstStyle>
            <a:lvl1pPr algn="ctr">
              <a:defRPr sz="800">
                <a:solidFill>
                  <a:srgbClr val="646464"/>
                </a:solidFill>
              </a:defRPr>
            </a:lvl1pPr>
          </a:lstStyle>
          <a:p>
            <a:fld id="{5CF913C8-17C4-FB4D-9EC3-D615C3C027F0}" type="slidenum">
              <a:rPr lang="en-US" smtClean="0"/>
              <a:pPr/>
              <a:t>‹#›</a:t>
            </a:fld>
            <a:endParaRPr lang="en-US" dirty="0"/>
          </a:p>
        </p:txBody>
      </p:sp>
      <p:sp>
        <p:nvSpPr>
          <p:cNvPr id="11" name="Footer Placeholder 4"/>
          <p:cNvSpPr txBox="1">
            <a:spLocks/>
          </p:cNvSpPr>
          <p:nvPr userDrawn="1"/>
        </p:nvSpPr>
        <p:spPr>
          <a:xfrm>
            <a:off x="7026839" y="4831558"/>
            <a:ext cx="868800" cy="189323"/>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dirty="0" smtClean="0">
                <a:solidFill>
                  <a:srgbClr val="646464"/>
                </a:solidFill>
              </a:rPr>
              <a:t>|  </a:t>
            </a:r>
            <a:r>
              <a:rPr lang="en-US" i="1" dirty="0" smtClean="0">
                <a:solidFill>
                  <a:srgbClr val="646464"/>
                </a:solidFill>
              </a:rPr>
              <a:t>Confidential  |</a:t>
            </a:r>
          </a:p>
        </p:txBody>
      </p:sp>
      <p:sp>
        <p:nvSpPr>
          <p:cNvPr id="12" name="Text Placeholder 2"/>
          <p:cNvSpPr>
            <a:spLocks noGrp="1"/>
          </p:cNvSpPr>
          <p:nvPr>
            <p:ph type="body" sz="quarter" idx="22" hasCustomPrompt="1"/>
          </p:nvPr>
        </p:nvSpPr>
        <p:spPr>
          <a:xfrm>
            <a:off x="4666985" y="4832350"/>
            <a:ext cx="2338387" cy="188913"/>
          </a:xfrm>
        </p:spPr>
        <p:txBody>
          <a:bodyPr/>
          <a:lstStyle>
            <a:lvl1pPr marL="0" indent="0" algn="r">
              <a:spcBef>
                <a:spcPts val="200"/>
              </a:spcBef>
              <a:buNone/>
              <a:defRPr sz="800">
                <a:solidFill>
                  <a:srgbClr val="646464"/>
                </a:solidFill>
              </a:defRPr>
            </a:lvl1pPr>
            <a:lvl2pPr marL="0" indent="0">
              <a:spcBef>
                <a:spcPts val="200"/>
              </a:spcBef>
              <a:buNone/>
              <a:defRPr sz="800"/>
            </a:lvl2pPr>
            <a:lvl3pPr marL="0" indent="0">
              <a:spcBef>
                <a:spcPts val="200"/>
              </a:spcBef>
              <a:buNone/>
              <a:defRPr sz="800"/>
            </a:lvl3pPr>
            <a:lvl4pPr marL="0" indent="0">
              <a:spcBef>
                <a:spcPts val="200"/>
              </a:spcBef>
              <a:buNone/>
              <a:defRPr sz="800"/>
            </a:lvl4pPr>
            <a:lvl5pPr marL="0" indent="0">
              <a:spcBef>
                <a:spcPts val="200"/>
              </a:spcBef>
              <a:buNone/>
              <a:defRPr sz="800"/>
            </a:lvl5pPr>
          </a:lstStyle>
          <a:p>
            <a:pPr lvl="0"/>
            <a:r>
              <a:rPr lang="en-US" dirty="0" smtClean="0"/>
              <a:t>Presentation name goes here</a:t>
            </a:r>
            <a:endParaRPr lang="en-US" dirty="0"/>
          </a:p>
        </p:txBody>
      </p:sp>
      <p:grpSp>
        <p:nvGrpSpPr>
          <p:cNvPr id="13" name="Group 12"/>
          <p:cNvGrpSpPr/>
          <p:nvPr userDrawn="1"/>
        </p:nvGrpSpPr>
        <p:grpSpPr>
          <a:xfrm>
            <a:off x="8500754" y="4777139"/>
            <a:ext cx="574454" cy="313445"/>
            <a:chOff x="8500754" y="4777139"/>
            <a:chExt cx="574454" cy="313445"/>
          </a:xfrm>
        </p:grpSpPr>
        <p:sp>
          <p:nvSpPr>
            <p:cNvPr id="14" name="Rectangle 13"/>
            <p:cNvSpPr/>
            <p:nvPr userDrawn="1"/>
          </p:nvSpPr>
          <p:spPr>
            <a:xfrm>
              <a:off x="8500754" y="4777139"/>
              <a:ext cx="574454" cy="3134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8554830" y="4830032"/>
              <a:ext cx="454286" cy="206814"/>
            </a:xfrm>
            <a:prstGeom prst="rect">
              <a:avLst/>
            </a:prstGeom>
          </p:spPr>
        </p:pic>
      </p:grpSp>
      <p:sp>
        <p:nvSpPr>
          <p:cNvPr id="16" name="Title 1"/>
          <p:cNvSpPr>
            <a:spLocks noGrp="1"/>
          </p:cNvSpPr>
          <p:nvPr>
            <p:ph type="title"/>
          </p:nvPr>
        </p:nvSpPr>
        <p:spPr>
          <a:xfrm>
            <a:off x="506413" y="199022"/>
            <a:ext cx="8178800" cy="746335"/>
          </a:xfrm>
        </p:spPr>
        <p:txBody>
          <a:bodyPr lIns="0" tIns="45720" rIns="91440" bIns="45720" anchor="t" anchorCtr="0">
            <a:noAutofit/>
          </a:bodyPr>
          <a:lstStyle>
            <a:lvl1pPr>
              <a:defRPr sz="2000" cap="all">
                <a:solidFill>
                  <a:srgbClr val="E9022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9015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413" y="181422"/>
            <a:ext cx="8180387" cy="61551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6413" y="945357"/>
            <a:ext cx="8180387" cy="364926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6413" y="4767263"/>
            <a:ext cx="2259341" cy="273844"/>
          </a:xfrm>
          <a:prstGeom prst="rect">
            <a:avLst/>
          </a:prstGeom>
        </p:spPr>
        <p:txBody>
          <a:bodyPr vert="horz" lIns="91440" tIns="45720" rIns="91440" bIns="45720" rtlCol="0" anchor="ctr"/>
          <a:lstStyle>
            <a:lvl1pPr algn="l">
              <a:defRPr sz="1000">
                <a:solidFill>
                  <a:schemeClr val="bg1">
                    <a:lumMod val="50000"/>
                  </a:schemeClr>
                </a:solidFill>
                <a:latin typeface="Verdana"/>
                <a:cs typeface="Verdana"/>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bg1">
                    <a:lumMod val="50000"/>
                  </a:schemeClr>
                </a:solidFill>
                <a:latin typeface="Verdana"/>
                <a:cs typeface="Verdana"/>
              </a:defRPr>
            </a:lvl1pPr>
          </a:lstStyle>
          <a:p>
            <a:pPr algn="r"/>
            <a:r>
              <a:rPr lang="en-US" dirty="0" smtClean="0"/>
              <a:t>Security Practice Overview</a:t>
            </a:r>
            <a:endParaRPr lang="en-US" i="1" dirty="0" smtClean="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bg1">
                    <a:lumMod val="50000"/>
                  </a:schemeClr>
                </a:solidFill>
                <a:latin typeface="Verdana"/>
                <a:cs typeface="Verdana"/>
              </a:defRPr>
            </a:lvl1pPr>
          </a:lstStyle>
          <a:p>
            <a:fld id="{5CF913C8-17C4-FB4D-9EC3-D615C3C027F0}" type="slidenum">
              <a:rPr lang="en-US" smtClean="0"/>
              <a:pPr/>
              <a:t>‹#›</a:t>
            </a:fld>
            <a:endParaRPr lang="en-US" dirty="0"/>
          </a:p>
        </p:txBody>
      </p:sp>
    </p:spTree>
    <p:extLst>
      <p:ext uri="{BB962C8B-B14F-4D97-AF65-F5344CB8AC3E}">
        <p14:creationId xmlns:p14="http://schemas.microsoft.com/office/powerpoint/2010/main" val="2567322735"/>
      </p:ext>
    </p:extLst>
  </p:cSld>
  <p:clrMap bg1="lt1" tx1="dk1" bg2="lt2" tx2="dk2" accent1="accent1" accent2="accent2" accent3="accent3" accent4="accent4" accent5="accent5" accent6="accent6" hlink="hlink" folHlink="folHlink"/>
  <p:sldLayoutIdLst>
    <p:sldLayoutId id="2147483666" r:id="rId1"/>
    <p:sldLayoutId id="2147483673" r:id="rId2"/>
    <p:sldLayoutId id="2147483715" r:id="rId3"/>
    <p:sldLayoutId id="2147483716" r:id="rId4"/>
    <p:sldLayoutId id="2147483703" r:id="rId5"/>
    <p:sldLayoutId id="2147483706" r:id="rId6"/>
    <p:sldLayoutId id="2147483694" r:id="rId7"/>
    <p:sldLayoutId id="2147483709" r:id="rId8"/>
    <p:sldLayoutId id="2147483711" r:id="rId9"/>
    <p:sldLayoutId id="2147483712" r:id="rId10"/>
    <p:sldLayoutId id="2147483692" r:id="rId11"/>
    <p:sldLayoutId id="2147483696" r:id="rId12"/>
    <p:sldLayoutId id="2147483701" r:id="rId13"/>
    <p:sldLayoutId id="2147483682" r:id="rId14"/>
    <p:sldLayoutId id="2147483702" r:id="rId15"/>
    <p:sldLayoutId id="2147483684" r:id="rId16"/>
    <p:sldLayoutId id="2147483708" r:id="rId17"/>
    <p:sldLayoutId id="2147483707" r:id="rId18"/>
    <p:sldLayoutId id="2147483705" r:id="rId19"/>
    <p:sldLayoutId id="2147483693" r:id="rId20"/>
    <p:sldLayoutId id="2147483700" r:id="rId21"/>
    <p:sldLayoutId id="2147483714" r:id="rId22"/>
    <p:sldLayoutId id="2147483717" r:id="rId23"/>
  </p:sldLayoutIdLst>
  <p:timing>
    <p:tnLst>
      <p:par>
        <p:cTn id="1" dur="indefinite" restart="never" nodeType="tmRoot"/>
      </p:par>
    </p:tnLst>
  </p:timing>
  <p:hf hdr="0"/>
  <p:txStyles>
    <p:titleStyle>
      <a:lvl1pPr algn="l" defTabSz="457200" rtl="0" eaLnBrk="1" latinLnBrk="0" hangingPunct="1">
        <a:spcBef>
          <a:spcPct val="0"/>
        </a:spcBef>
        <a:buNone/>
        <a:defRPr sz="2000" b="1" i="0" kern="1200" cap="all">
          <a:solidFill>
            <a:srgbClr val="E9022B"/>
          </a:solidFill>
          <a:latin typeface="Verdana"/>
          <a:ea typeface="+mj-ea"/>
          <a:cs typeface="Verdana"/>
        </a:defRPr>
      </a:lvl1pPr>
    </p:titleStyle>
    <p:body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nvlpubs.nist.gov/nistpubs/SpecialPublications/NIST.SP.800-53r4.pdf"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024" y="1201372"/>
            <a:ext cx="5813405" cy="915450"/>
          </a:xfrm>
        </p:spPr>
        <p:txBody>
          <a:bodyPr>
            <a:noAutofit/>
          </a:bodyPr>
          <a:lstStyle/>
          <a:p>
            <a:r>
              <a:rPr lang="en-US" dirty="0" smtClean="0"/>
              <a:t>Ransomware &amp; Security Planning</a:t>
            </a:r>
            <a:endParaRPr lang="en-US" dirty="0"/>
          </a:p>
        </p:txBody>
      </p:sp>
      <p:sp>
        <p:nvSpPr>
          <p:cNvPr id="3" name="Subtitle 2"/>
          <p:cNvSpPr>
            <a:spLocks noGrp="1"/>
          </p:cNvSpPr>
          <p:nvPr>
            <p:ph type="subTitle" idx="1"/>
          </p:nvPr>
        </p:nvSpPr>
        <p:spPr/>
        <p:txBody>
          <a:bodyPr>
            <a:normAutofit/>
          </a:bodyPr>
          <a:lstStyle/>
          <a:p>
            <a:r>
              <a:rPr lang="en-US" sz="1100" dirty="0" smtClean="0">
                <a:solidFill>
                  <a:srgbClr val="898989"/>
                </a:solidFill>
              </a:rPr>
              <a:t>November 16</a:t>
            </a:r>
            <a:r>
              <a:rPr lang="en-US" sz="1100" baseline="30000" dirty="0" smtClean="0">
                <a:solidFill>
                  <a:srgbClr val="898989"/>
                </a:solidFill>
              </a:rPr>
              <a:t>th</a:t>
            </a:r>
            <a:r>
              <a:rPr lang="en-US" sz="1100" dirty="0" smtClean="0">
                <a:solidFill>
                  <a:srgbClr val="898989"/>
                </a:solidFill>
              </a:rPr>
              <a:t>, 2016</a:t>
            </a:r>
            <a:endParaRPr lang="en-US" sz="1100" dirty="0">
              <a:solidFill>
                <a:srgbClr val="898989"/>
              </a:solidFill>
            </a:endParaRPr>
          </a:p>
        </p:txBody>
      </p:sp>
      <p:sp>
        <p:nvSpPr>
          <p:cNvPr id="5" name="Subtitle 2"/>
          <p:cNvSpPr txBox="1">
            <a:spLocks/>
          </p:cNvSpPr>
          <p:nvPr/>
        </p:nvSpPr>
        <p:spPr>
          <a:xfrm>
            <a:off x="667225" y="3942642"/>
            <a:ext cx="2067184" cy="480345"/>
          </a:xfrm>
          <a:prstGeom prst="rect">
            <a:avLst/>
          </a:prstGeom>
        </p:spPr>
        <p:txBody>
          <a:bodyPr vert="horz" lIns="0" tIns="0" rIns="0" bIns="0" rtlCol="0">
            <a:normAutofit/>
          </a:bodyPr>
          <a:lstStyle>
            <a:lvl1pPr marL="0" indent="0" algn="l" defTabSz="457200" rtl="0" eaLnBrk="1" latinLnBrk="0" hangingPunct="1">
              <a:spcBef>
                <a:spcPts val="0"/>
              </a:spcBef>
              <a:buFont typeface="Arial"/>
              <a:buNone/>
              <a:defRPr sz="1100" kern="1200">
                <a:solidFill>
                  <a:schemeClr val="tx1">
                    <a:tint val="75000"/>
                  </a:schemeClr>
                </a:solidFill>
                <a:latin typeface="Verdana"/>
                <a:ea typeface="+mn-ea"/>
                <a:cs typeface="Verdana"/>
              </a:defRPr>
            </a:lvl1pPr>
            <a:lvl2pPr marL="4572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2pPr>
            <a:lvl3pPr marL="9144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3pPr>
            <a:lvl4pPr marL="13716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4pPr>
            <a:lvl5pPr marL="18288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solidFill>
                  <a:srgbClr val="002060"/>
                </a:solidFill>
              </a:rPr>
              <a:t>Dan Siebert</a:t>
            </a:r>
          </a:p>
          <a:p>
            <a:r>
              <a:rPr lang="en-US" sz="900" dirty="0" smtClean="0">
                <a:solidFill>
                  <a:srgbClr val="FF0000"/>
                </a:solidFill>
              </a:rPr>
              <a:t>Inside Sales Engineer – Security</a:t>
            </a:r>
          </a:p>
          <a:p>
            <a:r>
              <a:rPr lang="en-US" sz="900" dirty="0" smtClean="0">
                <a:solidFill>
                  <a:srgbClr val="FF0000"/>
                </a:solidFill>
              </a:rPr>
              <a:t>dansieb@cdw.com</a:t>
            </a:r>
            <a:endParaRPr lang="en-US" sz="900" dirty="0">
              <a:solidFill>
                <a:srgbClr val="FF0000"/>
              </a:solidFill>
            </a:endParaRPr>
          </a:p>
        </p:txBody>
      </p:sp>
      <p:sp>
        <p:nvSpPr>
          <p:cNvPr id="6" name="Subtitle 2"/>
          <p:cNvSpPr txBox="1">
            <a:spLocks/>
          </p:cNvSpPr>
          <p:nvPr/>
        </p:nvSpPr>
        <p:spPr>
          <a:xfrm>
            <a:off x="3940894" y="3949261"/>
            <a:ext cx="2503868" cy="480345"/>
          </a:xfrm>
          <a:prstGeom prst="rect">
            <a:avLst/>
          </a:prstGeom>
        </p:spPr>
        <p:txBody>
          <a:bodyPr vert="horz" lIns="0" tIns="0" rIns="0" bIns="0" rtlCol="0">
            <a:normAutofit/>
          </a:bodyPr>
          <a:lstStyle>
            <a:lvl1pPr marL="0" indent="0" algn="l" defTabSz="457200" rtl="0" eaLnBrk="1" latinLnBrk="0" hangingPunct="1">
              <a:spcBef>
                <a:spcPts val="0"/>
              </a:spcBef>
              <a:buFont typeface="Arial"/>
              <a:buNone/>
              <a:defRPr sz="1100" kern="1200">
                <a:solidFill>
                  <a:schemeClr val="tx1">
                    <a:tint val="75000"/>
                  </a:schemeClr>
                </a:solidFill>
                <a:latin typeface="Verdana"/>
                <a:ea typeface="+mn-ea"/>
                <a:cs typeface="Verdana"/>
              </a:defRPr>
            </a:lvl1pPr>
            <a:lvl2pPr marL="4572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2pPr>
            <a:lvl3pPr marL="9144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3pPr>
            <a:lvl4pPr marL="13716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4pPr>
            <a:lvl5pPr marL="1828800" indent="0" algn="ctr" defTabSz="457200" rtl="0" eaLnBrk="1" latinLnBrk="0" hangingPunct="1">
              <a:spcBef>
                <a:spcPct val="20000"/>
              </a:spcBef>
              <a:buFont typeface="Arial"/>
              <a:buNone/>
              <a:defRPr sz="160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solidFill>
                  <a:srgbClr val="002060"/>
                </a:solidFill>
              </a:rPr>
              <a:t>Mark Lachniet</a:t>
            </a:r>
            <a:endParaRPr lang="en-US" sz="1200" dirty="0" smtClean="0">
              <a:solidFill>
                <a:srgbClr val="002060"/>
              </a:solidFill>
            </a:endParaRPr>
          </a:p>
          <a:p>
            <a:r>
              <a:rPr lang="en-US" sz="900" dirty="0" smtClean="0">
                <a:solidFill>
                  <a:srgbClr val="FF0000"/>
                </a:solidFill>
              </a:rPr>
              <a:t>Manager – Information Security Solutions</a:t>
            </a:r>
            <a:endParaRPr lang="en-US" sz="900" dirty="0" smtClean="0">
              <a:solidFill>
                <a:srgbClr val="FF0000"/>
              </a:solidFill>
            </a:endParaRPr>
          </a:p>
          <a:p>
            <a:r>
              <a:rPr lang="en-US" sz="900" dirty="0" smtClean="0">
                <a:solidFill>
                  <a:srgbClr val="FF0000"/>
                </a:solidFill>
              </a:rPr>
              <a:t>marklac@cdw.com</a:t>
            </a:r>
            <a:endParaRPr lang="en-US" sz="900" dirty="0">
              <a:solidFill>
                <a:srgbClr val="FF0000"/>
              </a:solidFill>
            </a:endParaRPr>
          </a:p>
        </p:txBody>
      </p:sp>
    </p:spTree>
    <p:extLst>
      <p:ext uri="{BB962C8B-B14F-4D97-AF65-F5344CB8AC3E}">
        <p14:creationId xmlns:p14="http://schemas.microsoft.com/office/powerpoint/2010/main" val="23979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06414" y="1162928"/>
            <a:ext cx="4396758" cy="2985433"/>
          </a:xfrm>
        </p:spPr>
        <p:txBody>
          <a:bodyPr wrap="square">
            <a:spAutoFit/>
          </a:bodyPr>
          <a:lstStyle/>
          <a:p>
            <a:pPr marL="0" lvl="3" indent="0">
              <a:spcBef>
                <a:spcPts val="400"/>
              </a:spcBef>
              <a:buNone/>
            </a:pPr>
            <a:r>
              <a:rPr lang="en-US" sz="1400" b="1" dirty="0" smtClean="0">
                <a:solidFill>
                  <a:schemeClr val="accent2"/>
                </a:solidFill>
              </a:rPr>
              <a:t>Common Exploit Kits</a:t>
            </a:r>
            <a:endParaRPr lang="en-US" sz="1200" dirty="0">
              <a:solidFill>
                <a:schemeClr val="accent2"/>
              </a:solidFill>
            </a:endParaRPr>
          </a:p>
          <a:p>
            <a:pPr marL="182880" lvl="3" indent="-182880">
              <a:spcBef>
                <a:spcPts val="1000"/>
              </a:spcBef>
              <a:buClr>
                <a:srgbClr val="AA5692"/>
              </a:buClr>
              <a:buFont typeface="Wingdings" charset="2"/>
              <a:buChar char="§"/>
            </a:pPr>
            <a:r>
              <a:rPr lang="en-US" sz="1100" dirty="0" smtClean="0"/>
              <a:t>Sweet Orange</a:t>
            </a:r>
          </a:p>
          <a:p>
            <a:pPr marL="182880" lvl="3" indent="-182880">
              <a:spcBef>
                <a:spcPts val="1000"/>
              </a:spcBef>
              <a:buClr>
                <a:srgbClr val="AA5692"/>
              </a:buClr>
              <a:buFont typeface="Wingdings" charset="2"/>
              <a:buChar char="§"/>
            </a:pPr>
            <a:r>
              <a:rPr lang="en-US" sz="1100" dirty="0" smtClean="0">
                <a:solidFill>
                  <a:srgbClr val="FF0000"/>
                </a:solidFill>
              </a:rPr>
              <a:t>Angler</a:t>
            </a:r>
          </a:p>
          <a:p>
            <a:pPr marL="182880" lvl="3" indent="-182880">
              <a:spcBef>
                <a:spcPts val="1000"/>
              </a:spcBef>
              <a:buClr>
                <a:srgbClr val="AA5692"/>
              </a:buClr>
              <a:buFont typeface="Wingdings" charset="2"/>
              <a:buChar char="§"/>
            </a:pPr>
            <a:r>
              <a:rPr lang="en-US" sz="1100" dirty="0" smtClean="0"/>
              <a:t>Magnitude</a:t>
            </a:r>
          </a:p>
          <a:p>
            <a:pPr marL="182880" lvl="3" indent="-182880">
              <a:spcBef>
                <a:spcPts val="1000"/>
              </a:spcBef>
              <a:buClr>
                <a:srgbClr val="AA5692"/>
              </a:buClr>
              <a:buFont typeface="Wingdings" charset="2"/>
              <a:buChar char="§"/>
            </a:pPr>
            <a:r>
              <a:rPr lang="en-US" sz="1100" dirty="0" smtClean="0"/>
              <a:t>Rig</a:t>
            </a:r>
          </a:p>
          <a:p>
            <a:pPr marL="182880" lvl="3" indent="-182880">
              <a:spcBef>
                <a:spcPts val="1000"/>
              </a:spcBef>
              <a:buClr>
                <a:srgbClr val="AA5692"/>
              </a:buClr>
              <a:buFont typeface="Wingdings" charset="2"/>
              <a:buChar char="§"/>
            </a:pPr>
            <a:r>
              <a:rPr lang="en-US" sz="1100" dirty="0" smtClean="0"/>
              <a:t>Nuclear</a:t>
            </a:r>
          </a:p>
          <a:p>
            <a:pPr marL="182880" lvl="3" indent="-182880">
              <a:spcBef>
                <a:spcPts val="1000"/>
              </a:spcBef>
              <a:buClr>
                <a:srgbClr val="AA5692"/>
              </a:buClr>
              <a:buFont typeface="Wingdings" charset="2"/>
              <a:buChar char="§"/>
            </a:pPr>
            <a:r>
              <a:rPr lang="en-US" sz="1100" dirty="0" smtClean="0"/>
              <a:t>FlashPack</a:t>
            </a:r>
            <a:endParaRPr lang="en-US" sz="1100" dirty="0" smtClean="0"/>
          </a:p>
          <a:p>
            <a:pPr marL="182880" lvl="3" indent="-182880">
              <a:spcBef>
                <a:spcPts val="1000"/>
              </a:spcBef>
              <a:buClr>
                <a:srgbClr val="AA5692"/>
              </a:buClr>
              <a:buFont typeface="Wingdings" charset="2"/>
              <a:buChar char="§"/>
            </a:pPr>
            <a:r>
              <a:rPr lang="en-US" sz="1100" dirty="0" smtClean="0"/>
              <a:t>Neutrino</a:t>
            </a:r>
          </a:p>
          <a:p>
            <a:pPr marL="182880" lvl="3" indent="-182880">
              <a:spcBef>
                <a:spcPts val="1000"/>
              </a:spcBef>
              <a:buClr>
                <a:srgbClr val="AA5692"/>
              </a:buClr>
              <a:buFont typeface="Wingdings" charset="2"/>
              <a:buChar char="§"/>
            </a:pPr>
            <a:r>
              <a:rPr lang="en-US" sz="1100" dirty="0" smtClean="0"/>
              <a:t>Fiesta</a:t>
            </a:r>
          </a:p>
          <a:p>
            <a:pPr marL="182880" lvl="3" indent="-182880">
              <a:spcBef>
                <a:spcPts val="1000"/>
              </a:spcBef>
              <a:buClr>
                <a:srgbClr val="AA5692"/>
              </a:buClr>
              <a:buFont typeface="Wingdings" charset="2"/>
              <a:buChar char="§"/>
            </a:pPr>
            <a:r>
              <a:rPr lang="en-US" sz="1100" dirty="0" smtClean="0"/>
              <a:t>Neosploit</a:t>
            </a:r>
            <a:endParaRPr lang="en-US" sz="1100" dirty="0" smtClean="0"/>
          </a:p>
        </p:txBody>
      </p:sp>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10</a:t>
            </a:fld>
            <a:endParaRPr lang="en-US" b="1" dirty="0"/>
          </a:p>
        </p:txBody>
      </p:sp>
      <p:sp>
        <p:nvSpPr>
          <p:cNvPr id="2" name="Title 1"/>
          <p:cNvSpPr>
            <a:spLocks noGrp="1"/>
          </p:cNvSpPr>
          <p:nvPr>
            <p:ph type="title"/>
          </p:nvPr>
        </p:nvSpPr>
        <p:spPr>
          <a:xfrm>
            <a:off x="506413" y="199022"/>
            <a:ext cx="4792343" cy="782295"/>
          </a:xfrm>
        </p:spPr>
        <p:txBody>
          <a:bodyPr/>
          <a:lstStyle/>
          <a:p>
            <a:r>
              <a:rPr lang="en-US" cap="none" dirty="0" smtClean="0">
                <a:solidFill>
                  <a:srgbClr val="E70023"/>
                </a:solidFill>
                <a:latin typeface="Verdana" charset="0"/>
                <a:ea typeface="MS PGothic" charset="0"/>
              </a:rPr>
              <a:t>ASSISTANCE PLEASE</a:t>
            </a:r>
            <a:endParaRPr lang="en-US" dirty="0"/>
          </a:p>
        </p:txBody>
      </p:sp>
      <p:sp>
        <p:nvSpPr>
          <p:cNvPr id="15" name="Content Placeholder 6"/>
          <p:cNvSpPr txBox="1">
            <a:spLocks/>
          </p:cNvSpPr>
          <p:nvPr/>
        </p:nvSpPr>
        <p:spPr>
          <a:xfrm>
            <a:off x="506414" y="4736471"/>
            <a:ext cx="5025146" cy="215444"/>
          </a:xfrm>
          <a:prstGeom prst="rect">
            <a:avLst/>
          </a:prstGeom>
        </p:spPr>
        <p:txBody>
          <a:bodyPr vert="horz" wrap="square" lIns="91440" tIns="45720" rIns="91440" bIns="45720" rtlCol="0" anchor="b">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Clr>
                <a:srgbClr val="74C6C8"/>
              </a:buClr>
              <a:buNone/>
            </a:pPr>
            <a:r>
              <a:rPr lang="en-US" sz="800" baseline="30000" dirty="0" smtClean="0"/>
              <a:t>2</a:t>
            </a:r>
            <a:r>
              <a:rPr lang="en-US" sz="800" dirty="0" smtClean="0"/>
              <a:t> Cisco 2016 Annual Security Report, January 2016</a:t>
            </a:r>
            <a:endParaRPr lang="en-US" sz="800" dirty="0"/>
          </a:p>
        </p:txBody>
      </p:sp>
      <p:pic>
        <p:nvPicPr>
          <p:cNvPr id="3" name="Picture 2" descr="app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546" y="916112"/>
            <a:ext cx="831273" cy="831273"/>
          </a:xfrm>
          <a:prstGeom prst="rect">
            <a:avLst/>
          </a:prstGeom>
        </p:spPr>
      </p:pic>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939" y="2214745"/>
            <a:ext cx="4634880" cy="22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64680" y="751023"/>
            <a:ext cx="3533760" cy="1061829"/>
          </a:xfrm>
          <a:prstGeom prst="rect">
            <a:avLst/>
          </a:prstGeom>
        </p:spPr>
        <p:txBody>
          <a:bodyPr wrap="square">
            <a:spAutoFit/>
          </a:bodyPr>
          <a:lstStyle/>
          <a:p>
            <a:r>
              <a:rPr lang="en-US" sz="105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 exploit kit, or exploit pack, is a type of hack toolkit that cybercriminals seem to have favored in the last few years to perform Web-based attacks to distribute malware. Several kits have since been developed then sold or rented out like commercial products in underground markets. </a:t>
            </a:r>
          </a:p>
        </p:txBody>
      </p:sp>
    </p:spTree>
    <p:extLst>
      <p:ext uri="{BB962C8B-B14F-4D97-AF65-F5344CB8AC3E}">
        <p14:creationId xmlns:p14="http://schemas.microsoft.com/office/powerpoint/2010/main" val="332906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414" y="170159"/>
            <a:ext cx="5313456" cy="811158"/>
          </a:xfrm>
        </p:spPr>
        <p:txBody>
          <a:bodyPr/>
          <a:lstStyle/>
          <a:p>
            <a:r>
              <a:rPr lang="en-US" dirty="0" smtClean="0"/>
              <a:t>The </a:t>
            </a:r>
            <a:r>
              <a:rPr lang="en-US" dirty="0" smtClean="0"/>
              <a:t>darknet</a:t>
            </a:r>
            <a:r>
              <a:rPr lang="en-US" dirty="0" smtClean="0"/>
              <a:t> rises</a:t>
            </a:r>
            <a:endParaRPr lang="en-US" dirty="0">
              <a:solidFill>
                <a:srgbClr val="ED0F2C"/>
              </a:solidFill>
            </a:endParaRPr>
          </a:p>
        </p:txBody>
      </p:sp>
      <p:sp>
        <p:nvSpPr>
          <p:cNvPr id="26" name="Slide Number Placeholder 2"/>
          <p:cNvSpPr>
            <a:spLocks noGrp="1"/>
          </p:cNvSpPr>
          <p:nvPr>
            <p:ph type="sldNum" sz="quarter" idx="12"/>
          </p:nvPr>
        </p:nvSpPr>
        <p:spPr>
          <a:xfrm>
            <a:off x="8062980" y="4831558"/>
            <a:ext cx="232986" cy="189323"/>
          </a:xfrm>
        </p:spPr>
        <p:txBody>
          <a:bodyPr/>
          <a:lstStyle/>
          <a:p>
            <a:fld id="{5CF913C8-17C4-FB4D-9EC3-D615C3C027F0}" type="slidenum">
              <a:rPr lang="en-US" b="1" smtClean="0"/>
              <a:pPr/>
              <a:t>11</a:t>
            </a:fld>
            <a:endParaRPr lang="en-US" b="1" dirty="0"/>
          </a:p>
        </p:txBody>
      </p:sp>
      <p:sp>
        <p:nvSpPr>
          <p:cNvPr id="10" name="Content Placeholder 4"/>
          <p:cNvSpPr txBox="1">
            <a:spLocks/>
          </p:cNvSpPr>
          <p:nvPr/>
        </p:nvSpPr>
        <p:spPr>
          <a:xfrm>
            <a:off x="439203" y="2606446"/>
            <a:ext cx="1620224" cy="646331"/>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tx2">
                    <a:lumMod val="50000"/>
                  </a:schemeClr>
                </a:solidFill>
              </a:rPr>
              <a:t>Ransomware has become the most problematic cyber threat</a:t>
            </a:r>
            <a:endParaRPr lang="en-US" sz="1050" b="1" dirty="0">
              <a:solidFill>
                <a:schemeClr val="tx2">
                  <a:lumMod val="50000"/>
                </a:schemeClr>
              </a:solidFill>
            </a:endParaRPr>
          </a:p>
        </p:txBody>
      </p:sp>
      <p:sp>
        <p:nvSpPr>
          <p:cNvPr id="28" name="Content Placeholder 4"/>
          <p:cNvSpPr txBox="1">
            <a:spLocks/>
          </p:cNvSpPr>
          <p:nvPr/>
        </p:nvSpPr>
        <p:spPr>
          <a:xfrm>
            <a:off x="2494733" y="2624381"/>
            <a:ext cx="1940428" cy="484748"/>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bg1">
                    <a:lumMod val="50000"/>
                  </a:schemeClr>
                </a:solidFill>
              </a:rPr>
              <a:t>Hosting Companies are being exploited and don’t even know it</a:t>
            </a:r>
            <a:endParaRPr lang="en-US" sz="1050" b="1" dirty="0">
              <a:solidFill>
                <a:schemeClr val="bg1">
                  <a:lumMod val="50000"/>
                </a:schemeClr>
              </a:solidFill>
            </a:endParaRPr>
          </a:p>
        </p:txBody>
      </p:sp>
      <p:sp>
        <p:nvSpPr>
          <p:cNvPr id="31" name="Content Placeholder 4"/>
          <p:cNvSpPr txBox="1">
            <a:spLocks/>
          </p:cNvSpPr>
          <p:nvPr/>
        </p:nvSpPr>
        <p:spPr>
          <a:xfrm>
            <a:off x="4856580" y="2606446"/>
            <a:ext cx="1551784" cy="646331"/>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bg1">
                    <a:lumMod val="50000"/>
                  </a:schemeClr>
                </a:solidFill>
              </a:rPr>
              <a:t>Crimeware</a:t>
            </a:r>
            <a:r>
              <a:rPr lang="en-US" sz="1050" b="1" dirty="0" smtClean="0">
                <a:solidFill>
                  <a:schemeClr val="bg1">
                    <a:lumMod val="50000"/>
                  </a:schemeClr>
                </a:solidFill>
              </a:rPr>
              <a:t> and Ransomware are merging, as are the groups</a:t>
            </a:r>
            <a:endParaRPr lang="en-US" sz="1050" b="1" dirty="0">
              <a:solidFill>
                <a:schemeClr val="bg1">
                  <a:lumMod val="50000"/>
                </a:schemeClr>
              </a:solidFill>
            </a:endParaRPr>
          </a:p>
        </p:txBody>
      </p:sp>
      <p:sp>
        <p:nvSpPr>
          <p:cNvPr id="34" name="Content Placeholder 4"/>
          <p:cNvSpPr txBox="1">
            <a:spLocks/>
          </p:cNvSpPr>
          <p:nvPr/>
        </p:nvSpPr>
        <p:spPr>
          <a:xfrm>
            <a:off x="1249315" y="4416073"/>
            <a:ext cx="1980445" cy="484748"/>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bg1">
                    <a:lumMod val="50000"/>
                  </a:schemeClr>
                </a:solidFill>
              </a:rPr>
              <a:t>Healthcare and Critical Infrastructure are no longer immune</a:t>
            </a:r>
            <a:endParaRPr lang="en-US" sz="1050" b="1" dirty="0">
              <a:solidFill>
                <a:schemeClr val="bg1">
                  <a:lumMod val="50000"/>
                </a:schemeClr>
              </a:solidFill>
            </a:endParaRPr>
          </a:p>
        </p:txBody>
      </p:sp>
      <p:sp>
        <p:nvSpPr>
          <p:cNvPr id="37" name="Content Placeholder 4"/>
          <p:cNvSpPr txBox="1">
            <a:spLocks/>
          </p:cNvSpPr>
          <p:nvPr/>
        </p:nvSpPr>
        <p:spPr>
          <a:xfrm>
            <a:off x="3799545" y="4416073"/>
            <a:ext cx="1509182" cy="323165"/>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bg1">
                    <a:lumMod val="50000"/>
                  </a:schemeClr>
                </a:solidFill>
              </a:rPr>
              <a:t>Ransomware as a Service (</a:t>
            </a:r>
            <a:r>
              <a:rPr lang="en-US" sz="1050" b="1" dirty="0" smtClean="0">
                <a:solidFill>
                  <a:schemeClr val="bg1">
                    <a:lumMod val="50000"/>
                  </a:schemeClr>
                </a:solidFill>
              </a:rPr>
              <a:t>RaaS</a:t>
            </a:r>
            <a:r>
              <a:rPr lang="en-US" sz="1050" b="1" dirty="0" smtClean="0">
                <a:solidFill>
                  <a:schemeClr val="bg1">
                    <a:lumMod val="50000"/>
                  </a:schemeClr>
                </a:solidFill>
              </a:rPr>
              <a:t>)</a:t>
            </a:r>
            <a:endParaRPr lang="en-US" sz="1050" b="1" dirty="0">
              <a:solidFill>
                <a:schemeClr val="bg1">
                  <a:lumMod val="50000"/>
                </a:schemeClr>
              </a:solidFill>
            </a:endParaRPr>
          </a:p>
        </p:txBody>
      </p:sp>
      <p:grpSp>
        <p:nvGrpSpPr>
          <p:cNvPr id="9" name="Group 8"/>
          <p:cNvGrpSpPr/>
          <p:nvPr/>
        </p:nvGrpSpPr>
        <p:grpSpPr>
          <a:xfrm>
            <a:off x="753564" y="1506935"/>
            <a:ext cx="991503" cy="993682"/>
            <a:chOff x="796984" y="1506935"/>
            <a:chExt cx="991503" cy="993682"/>
          </a:xfrm>
        </p:grpSpPr>
        <p:sp>
          <p:nvSpPr>
            <p:cNvPr id="6" name="Oval 5"/>
            <p:cNvSpPr/>
            <p:nvPr/>
          </p:nvSpPr>
          <p:spPr>
            <a:xfrm>
              <a:off x="796984" y="1509114"/>
              <a:ext cx="991503" cy="9915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chemeClr val="bg1">
                    <a:lumMod val="50000"/>
                  </a:schemeClr>
                </a:solidFill>
                <a:latin typeface="Verdana"/>
                <a:cs typeface="Verdana"/>
              </a:endParaRPr>
            </a:p>
          </p:txBody>
        </p:sp>
        <p:pic>
          <p:nvPicPr>
            <p:cNvPr id="2" name="Picture 1" descr="access_pts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98" y="1506935"/>
              <a:ext cx="961475" cy="961475"/>
            </a:xfrm>
            <a:prstGeom prst="rect">
              <a:avLst/>
            </a:prstGeom>
          </p:spPr>
        </p:pic>
      </p:grpSp>
      <p:grpSp>
        <p:nvGrpSpPr>
          <p:cNvPr id="14" name="Group 13"/>
          <p:cNvGrpSpPr/>
          <p:nvPr/>
        </p:nvGrpSpPr>
        <p:grpSpPr>
          <a:xfrm>
            <a:off x="1859529" y="3318741"/>
            <a:ext cx="991503" cy="991503"/>
            <a:chOff x="1787994" y="3318741"/>
            <a:chExt cx="991503" cy="991503"/>
          </a:xfrm>
        </p:grpSpPr>
        <p:sp>
          <p:nvSpPr>
            <p:cNvPr id="35" name="Oval 34"/>
            <p:cNvSpPr/>
            <p:nvPr/>
          </p:nvSpPr>
          <p:spPr>
            <a:xfrm>
              <a:off x="1787994" y="3318741"/>
              <a:ext cx="991503" cy="9915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chemeClr val="bg1">
                    <a:lumMod val="50000"/>
                  </a:schemeClr>
                </a:solidFill>
                <a:latin typeface="Verdana"/>
                <a:cs typeface="Verdana"/>
              </a:endParaRPr>
            </a:p>
          </p:txBody>
        </p:sp>
        <p:pic>
          <p:nvPicPr>
            <p:cNvPr id="3" name="Picture 2" descr="cloud_compute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425" y="3427693"/>
              <a:ext cx="817731" cy="817731"/>
            </a:xfrm>
            <a:prstGeom prst="rect">
              <a:avLst/>
            </a:prstGeom>
          </p:spPr>
        </p:pic>
      </p:grpSp>
      <p:grpSp>
        <p:nvGrpSpPr>
          <p:cNvPr id="15" name="Group 14"/>
          <p:cNvGrpSpPr/>
          <p:nvPr/>
        </p:nvGrpSpPr>
        <p:grpSpPr>
          <a:xfrm>
            <a:off x="4058385" y="3318741"/>
            <a:ext cx="991503" cy="991503"/>
            <a:chOff x="3702665" y="3318741"/>
            <a:chExt cx="991503" cy="991503"/>
          </a:xfrm>
        </p:grpSpPr>
        <p:sp>
          <p:nvSpPr>
            <p:cNvPr id="38" name="Oval 37"/>
            <p:cNvSpPr/>
            <p:nvPr/>
          </p:nvSpPr>
          <p:spPr>
            <a:xfrm>
              <a:off x="3702665" y="3318741"/>
              <a:ext cx="991503" cy="9915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chemeClr val="bg1">
                    <a:lumMod val="50000"/>
                  </a:schemeClr>
                </a:solidFill>
                <a:latin typeface="Verdana"/>
                <a:cs typeface="Verdana"/>
              </a:endParaRPr>
            </a:p>
          </p:txBody>
        </p:sp>
        <p:pic>
          <p:nvPicPr>
            <p:cNvPr id="5" name="Picture 4" descr="data_pipline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840" y="3445472"/>
              <a:ext cx="767152" cy="767152"/>
            </a:xfrm>
            <a:prstGeom prst="rect">
              <a:avLst/>
            </a:prstGeom>
          </p:spPr>
        </p:pic>
      </p:grpSp>
      <p:grpSp>
        <p:nvGrpSpPr>
          <p:cNvPr id="12" name="Group 11"/>
          <p:cNvGrpSpPr/>
          <p:nvPr/>
        </p:nvGrpSpPr>
        <p:grpSpPr>
          <a:xfrm>
            <a:off x="2969196" y="1509114"/>
            <a:ext cx="991503" cy="991503"/>
            <a:chOff x="2750141" y="1509114"/>
            <a:chExt cx="991503" cy="991503"/>
          </a:xfrm>
        </p:grpSpPr>
        <p:sp>
          <p:nvSpPr>
            <p:cNvPr id="29" name="Oval 28"/>
            <p:cNvSpPr/>
            <p:nvPr/>
          </p:nvSpPr>
          <p:spPr>
            <a:xfrm>
              <a:off x="2750141" y="1509114"/>
              <a:ext cx="991503" cy="9915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chemeClr val="bg1">
                    <a:lumMod val="50000"/>
                  </a:schemeClr>
                </a:solidFill>
                <a:latin typeface="Verdana"/>
                <a:cs typeface="Verdana"/>
              </a:endParaRPr>
            </a:p>
          </p:txBody>
        </p:sp>
        <p:pic>
          <p:nvPicPr>
            <p:cNvPr id="7" name="Picture 6" descr="mobile_explode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9605" y="1564475"/>
              <a:ext cx="892574" cy="892574"/>
            </a:xfrm>
            <a:prstGeom prst="rect">
              <a:avLst/>
            </a:prstGeom>
          </p:spPr>
        </p:pic>
      </p:grpSp>
      <p:grpSp>
        <p:nvGrpSpPr>
          <p:cNvPr id="13" name="Group 12"/>
          <p:cNvGrpSpPr/>
          <p:nvPr/>
        </p:nvGrpSpPr>
        <p:grpSpPr>
          <a:xfrm>
            <a:off x="5136721" y="1509114"/>
            <a:ext cx="991503" cy="991503"/>
            <a:chOff x="4655191" y="1509114"/>
            <a:chExt cx="991503" cy="991503"/>
          </a:xfrm>
        </p:grpSpPr>
        <p:sp>
          <p:nvSpPr>
            <p:cNvPr id="32" name="Oval 31"/>
            <p:cNvSpPr/>
            <p:nvPr/>
          </p:nvSpPr>
          <p:spPr>
            <a:xfrm>
              <a:off x="4655191" y="1509114"/>
              <a:ext cx="991503" cy="9915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chemeClr val="bg1">
                    <a:lumMod val="50000"/>
                  </a:schemeClr>
                </a:solidFill>
                <a:latin typeface="Verdana"/>
                <a:cs typeface="Verdana"/>
              </a:endParaRPr>
            </a:p>
          </p:txBody>
        </p:sp>
        <p:pic>
          <p:nvPicPr>
            <p:cNvPr id="8" name="Picture 7" descr="BYOD_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234" y="1613599"/>
              <a:ext cx="817417" cy="817417"/>
            </a:xfrm>
            <a:prstGeom prst="rect">
              <a:avLst/>
            </a:prstGeom>
          </p:spPr>
        </p:pic>
      </p:grpSp>
      <p:sp>
        <p:nvSpPr>
          <p:cNvPr id="25" name="Text Placeholder 3"/>
          <p:cNvSpPr>
            <a:spLocks noGrp="1"/>
          </p:cNvSpPr>
          <p:nvPr>
            <p:ph type="body" sz="quarter" idx="22"/>
          </p:nvPr>
        </p:nvSpPr>
        <p:spPr>
          <a:xfrm>
            <a:off x="4666985" y="4832350"/>
            <a:ext cx="2338387" cy="188913"/>
          </a:xfrm>
        </p:spPr>
        <p:txBody>
          <a:bodyPr/>
          <a:lstStyle/>
          <a:p>
            <a:r>
              <a:rPr lang="en-US" dirty="0" smtClean="0"/>
              <a:t>Ransomware</a:t>
            </a:r>
            <a:endParaRPr lang="en-US" dirty="0"/>
          </a:p>
        </p:txBody>
      </p:sp>
      <p:pic>
        <p:nvPicPr>
          <p:cNvPr id="27" name="Picture 26" descr="call-out_box_purp.png"/>
          <p:cNvPicPr>
            <a:picLocks noChangeAspect="1"/>
          </p:cNvPicPr>
          <p:nvPr/>
        </p:nvPicPr>
        <p:blipFill rotWithShape="1">
          <a:blip r:embed="rId8">
            <a:extLst>
              <a:ext uri="{28A0092B-C50C-407E-A947-70E740481C1C}">
                <a14:useLocalDpi xmlns:a14="http://schemas.microsoft.com/office/drawing/2010/main" val="0"/>
              </a:ext>
            </a:extLst>
          </a:blip>
          <a:srcRect b="4807"/>
          <a:stretch/>
        </p:blipFill>
        <p:spPr>
          <a:xfrm>
            <a:off x="6684777" y="338581"/>
            <a:ext cx="2123388" cy="3298181"/>
          </a:xfrm>
          <a:prstGeom prst="rect">
            <a:avLst/>
          </a:prstGeom>
        </p:spPr>
      </p:pic>
      <p:sp>
        <p:nvSpPr>
          <p:cNvPr id="30" name="TextBox 29"/>
          <p:cNvSpPr txBox="1"/>
          <p:nvPr/>
        </p:nvSpPr>
        <p:spPr>
          <a:xfrm>
            <a:off x="6765272" y="865064"/>
            <a:ext cx="1594955" cy="549381"/>
          </a:xfrm>
          <a:prstGeom prst="rect">
            <a:avLst/>
          </a:prstGeom>
          <a:noFill/>
        </p:spPr>
        <p:txBody>
          <a:bodyPr wrap="square" rtlCol="0">
            <a:spAutoFit/>
          </a:bodyPr>
          <a:lstStyle/>
          <a:p>
            <a:pPr marL="0" lvl="2">
              <a:lnSpc>
                <a:spcPct val="90000"/>
              </a:lnSpc>
              <a:spcBef>
                <a:spcPts val="1200"/>
              </a:spcBef>
            </a:pPr>
            <a:r>
              <a:rPr lang="en-US" sz="1100" b="1" dirty="0" smtClean="0">
                <a:solidFill>
                  <a:schemeClr val="bg1"/>
                </a:solidFill>
                <a:latin typeface="Verdana"/>
                <a:cs typeface="Verdana"/>
              </a:rPr>
              <a:t>Hollywood Presbyterian Medical Center</a:t>
            </a:r>
          </a:p>
        </p:txBody>
      </p:sp>
      <p:sp>
        <p:nvSpPr>
          <p:cNvPr id="33" name="TextBox 32"/>
          <p:cNvSpPr txBox="1"/>
          <p:nvPr/>
        </p:nvSpPr>
        <p:spPr>
          <a:xfrm>
            <a:off x="6785820" y="1373625"/>
            <a:ext cx="2022345" cy="2299091"/>
          </a:xfrm>
          <a:prstGeom prst="rect">
            <a:avLst/>
          </a:prstGeom>
          <a:noFill/>
        </p:spPr>
        <p:txBody>
          <a:bodyPr wrap="square" rtlCol="0">
            <a:spAutoFit/>
          </a:bodyPr>
          <a:lstStyle/>
          <a:p>
            <a:pPr marL="171450" lvl="2" indent="-171450">
              <a:lnSpc>
                <a:spcPct val="90000"/>
              </a:lnSpc>
              <a:spcBef>
                <a:spcPts val="1200"/>
              </a:spcBef>
              <a:buFont typeface="Arial" panose="020B0604020202020204" pitchFamily="34" charset="0"/>
              <a:buChar char="•"/>
            </a:pPr>
            <a:r>
              <a:rPr lang="en-US" sz="1050" dirty="0" smtClean="0">
                <a:solidFill>
                  <a:schemeClr val="bg1"/>
                </a:solidFill>
                <a:latin typeface="Verdana"/>
                <a:cs typeface="Verdana"/>
              </a:rPr>
              <a:t>Email, Medical Records, X-rays, CT scan and lab work all suspended, systems were offline for 1 week</a:t>
            </a:r>
          </a:p>
          <a:p>
            <a:pPr marL="171450" lvl="2" indent="-171450">
              <a:lnSpc>
                <a:spcPct val="90000"/>
              </a:lnSpc>
              <a:spcBef>
                <a:spcPts val="1200"/>
              </a:spcBef>
              <a:buFont typeface="Arial" panose="020B0604020202020204" pitchFamily="34" charset="0"/>
              <a:buChar char="•"/>
            </a:pPr>
            <a:r>
              <a:rPr lang="en-US" sz="1050" dirty="0">
                <a:solidFill>
                  <a:schemeClr val="bg1"/>
                </a:solidFill>
                <a:latin typeface="Verdana"/>
                <a:cs typeface="Verdana"/>
              </a:rPr>
              <a:t>Some Patients had to be transported to other hospitals</a:t>
            </a:r>
          </a:p>
          <a:p>
            <a:pPr marL="171450" lvl="2" indent="-171450">
              <a:lnSpc>
                <a:spcPct val="90000"/>
              </a:lnSpc>
              <a:spcBef>
                <a:spcPts val="1200"/>
              </a:spcBef>
              <a:buFont typeface="Arial" panose="020B0604020202020204" pitchFamily="34" charset="0"/>
              <a:buChar char="•"/>
            </a:pPr>
            <a:r>
              <a:rPr lang="en-US" sz="1050" dirty="0" smtClean="0">
                <a:solidFill>
                  <a:schemeClr val="bg1"/>
                </a:solidFill>
                <a:latin typeface="Verdana"/>
                <a:cs typeface="Verdana"/>
              </a:rPr>
              <a:t>FBI</a:t>
            </a:r>
            <a:r>
              <a:rPr lang="en-US" sz="1050" dirty="0">
                <a:solidFill>
                  <a:schemeClr val="bg1"/>
                </a:solidFill>
                <a:latin typeface="Verdana"/>
                <a:cs typeface="Verdana"/>
              </a:rPr>
              <a:t>, LAPD and </a:t>
            </a:r>
            <a:r>
              <a:rPr lang="en-US" sz="1050" dirty="0" smtClean="0">
                <a:solidFill>
                  <a:schemeClr val="bg1"/>
                </a:solidFill>
                <a:latin typeface="Verdana"/>
                <a:cs typeface="Verdana"/>
              </a:rPr>
              <a:t>Cyber forensics Experts</a:t>
            </a:r>
          </a:p>
          <a:p>
            <a:pPr marL="171450" lvl="2" indent="-171450">
              <a:lnSpc>
                <a:spcPct val="90000"/>
              </a:lnSpc>
              <a:spcBef>
                <a:spcPts val="1200"/>
              </a:spcBef>
              <a:buFont typeface="Arial" panose="020B0604020202020204" pitchFamily="34" charset="0"/>
              <a:buChar char="•"/>
            </a:pPr>
            <a:r>
              <a:rPr lang="en-US" sz="1050" dirty="0" smtClean="0">
                <a:solidFill>
                  <a:schemeClr val="bg1"/>
                </a:solidFill>
                <a:latin typeface="Verdana"/>
                <a:cs typeface="Verdana"/>
              </a:rPr>
              <a:t>Ransom paid: 40 Bitcoins (~$17,000)</a:t>
            </a:r>
            <a:endParaRPr lang="en-US" sz="1050" dirty="0">
              <a:solidFill>
                <a:schemeClr val="bg1"/>
              </a:solidFill>
              <a:latin typeface="Verdana"/>
              <a:cs typeface="Verdana"/>
            </a:endParaRPr>
          </a:p>
        </p:txBody>
      </p:sp>
      <p:sp>
        <p:nvSpPr>
          <p:cNvPr id="36" name="Content Placeholder 4"/>
          <p:cNvSpPr txBox="1">
            <a:spLocks/>
          </p:cNvSpPr>
          <p:nvPr/>
        </p:nvSpPr>
        <p:spPr>
          <a:xfrm>
            <a:off x="6257924" y="3907925"/>
            <a:ext cx="2775777" cy="609398"/>
          </a:xfrm>
          <a:prstGeom prst="rect">
            <a:avLst/>
          </a:prstGeom>
        </p:spPr>
        <p:txBody>
          <a:bodyPr vert="horz" wrap="square" lIns="0" tIns="0" rIns="0" bIns="0" numCol="1" spcCol="365760" rtlCol="0" anchor="t">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lnSpc>
                <a:spcPct val="110000"/>
              </a:lnSpc>
              <a:buNone/>
            </a:pPr>
            <a:r>
              <a:rPr lang="en-US" sz="1800" b="1" dirty="0" smtClean="0">
                <a:solidFill>
                  <a:srgbClr val="AA5692"/>
                </a:solidFill>
              </a:rPr>
              <a:t>Ransomware is </a:t>
            </a:r>
            <a:r>
              <a:rPr lang="en-US" sz="1800" b="1" dirty="0" smtClean="0">
                <a:solidFill>
                  <a:srgbClr val="AA5692"/>
                </a:solidFill>
              </a:rPr>
              <a:t>a </a:t>
            </a:r>
            <a:r>
              <a:rPr lang="en-US" sz="1800" b="1" dirty="0" smtClean="0">
                <a:solidFill>
                  <a:srgbClr val="AA5692"/>
                </a:solidFill>
              </a:rPr>
              <a:t>HIPAA Data Breach</a:t>
            </a:r>
            <a:endParaRPr lang="en-US" sz="1800" b="1" dirty="0">
              <a:solidFill>
                <a:srgbClr val="AA5692"/>
              </a:solidFill>
            </a:endParaRPr>
          </a:p>
        </p:txBody>
      </p:sp>
    </p:spTree>
    <p:extLst>
      <p:ext uri="{BB962C8B-B14F-4D97-AF65-F5344CB8AC3E}">
        <p14:creationId xmlns:p14="http://schemas.microsoft.com/office/powerpoint/2010/main" val="134551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chor="b" anchorCtr="0">
            <a:normAutofit/>
          </a:bodyPr>
          <a:lstStyle/>
          <a:p>
            <a:r>
              <a:rPr lang="en-US" dirty="0" smtClean="0"/>
              <a:t>Cryptowall</a:t>
            </a:r>
            <a:endParaRPr lang="en-US" dirty="0"/>
          </a:p>
        </p:txBody>
      </p:sp>
    </p:spTree>
    <p:extLst>
      <p:ext uri="{BB962C8B-B14F-4D97-AF65-F5344CB8AC3E}">
        <p14:creationId xmlns:p14="http://schemas.microsoft.com/office/powerpoint/2010/main" val="367809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13</a:t>
            </a:fld>
            <a:endParaRPr lang="en-US" b="1" dirty="0"/>
          </a:p>
        </p:txBody>
      </p:sp>
      <p:sp>
        <p:nvSpPr>
          <p:cNvPr id="2" name="Title 1"/>
          <p:cNvSpPr>
            <a:spLocks noGrp="1"/>
          </p:cNvSpPr>
          <p:nvPr>
            <p:ph type="title"/>
          </p:nvPr>
        </p:nvSpPr>
        <p:spPr>
          <a:xfrm>
            <a:off x="506414" y="199022"/>
            <a:ext cx="4747376" cy="782295"/>
          </a:xfrm>
        </p:spPr>
        <p:txBody>
          <a:bodyPr/>
          <a:lstStyle/>
          <a:p>
            <a:r>
              <a:rPr lang="en-US" cap="none" dirty="0" smtClean="0">
                <a:solidFill>
                  <a:srgbClr val="E70023"/>
                </a:solidFill>
                <a:latin typeface="Verdana" charset="0"/>
                <a:ea typeface="MS PGothic" charset="0"/>
              </a:rPr>
              <a:t>UNDER THE HOOD – CRYPTOWALL 4</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1026" name="Picture 2" descr="http://2.bp.blogspot.com/-rQG9NVNF-ek/VmluxUY0gjI/AAAAAAAAARI/Qe7wxtjPBAc/s640/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09" y="981317"/>
            <a:ext cx="3561477" cy="2565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fF7XCWHD4vw/VmlvO2ijLSI/AAAAAAAAARQ/ROXvAOd7PK8/s640/4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865" y="771343"/>
            <a:ext cx="3052627" cy="2933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09" y="3792780"/>
            <a:ext cx="8451756" cy="86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246293" y="3637280"/>
            <a:ext cx="5919894" cy="0"/>
          </a:xfrm>
          <a:prstGeom prst="line">
            <a:avLst/>
          </a:prstGeom>
          <a:ln w="3175"/>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077547" y="440267"/>
            <a:ext cx="20320" cy="3106427"/>
          </a:xfrm>
          <a:prstGeom prst="line">
            <a:avLst/>
          </a:prstGeom>
          <a:ln w="31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14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14</a:t>
            </a:fld>
            <a:endParaRPr lang="en-US" b="1" dirty="0"/>
          </a:p>
        </p:txBody>
      </p:sp>
      <p:sp>
        <p:nvSpPr>
          <p:cNvPr id="2" name="Title 1"/>
          <p:cNvSpPr>
            <a:spLocks noGrp="1"/>
          </p:cNvSpPr>
          <p:nvPr>
            <p:ph type="title"/>
          </p:nvPr>
        </p:nvSpPr>
        <p:spPr>
          <a:xfrm>
            <a:off x="506414" y="199022"/>
            <a:ext cx="4747376" cy="782295"/>
          </a:xfrm>
        </p:spPr>
        <p:txBody>
          <a:bodyPr/>
          <a:lstStyle/>
          <a:p>
            <a:r>
              <a:rPr lang="en-US" cap="none" dirty="0" smtClean="0">
                <a:solidFill>
                  <a:srgbClr val="E70023"/>
                </a:solidFill>
                <a:latin typeface="Verdana" charset="0"/>
                <a:ea typeface="MS PGothic" charset="0"/>
              </a:rPr>
              <a:t>ENCRYPTION PROCESS</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4" y="1384511"/>
            <a:ext cx="3236754" cy="213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001" y="1428537"/>
            <a:ext cx="3205736" cy="204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15</a:t>
            </a:fld>
            <a:endParaRPr lang="en-US" b="1" dirty="0"/>
          </a:p>
        </p:txBody>
      </p:sp>
      <p:sp>
        <p:nvSpPr>
          <p:cNvPr id="2" name="Title 1"/>
          <p:cNvSpPr>
            <a:spLocks noGrp="1"/>
          </p:cNvSpPr>
          <p:nvPr>
            <p:ph type="title"/>
          </p:nvPr>
        </p:nvSpPr>
        <p:spPr>
          <a:xfrm>
            <a:off x="506414" y="199022"/>
            <a:ext cx="4747376" cy="782295"/>
          </a:xfrm>
        </p:spPr>
        <p:txBody>
          <a:bodyPr/>
          <a:lstStyle/>
          <a:p>
            <a:r>
              <a:rPr lang="en-US" cap="none" dirty="0" smtClean="0">
                <a:solidFill>
                  <a:srgbClr val="E70023"/>
                </a:solidFill>
                <a:latin typeface="Verdana" charset="0"/>
                <a:ea typeface="MS PGothic" charset="0"/>
              </a:rPr>
              <a:t>RANSOM NOTE</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854" y="745068"/>
            <a:ext cx="5230072" cy="382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95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16</a:t>
            </a:fld>
            <a:endParaRPr lang="en-US" b="1" dirty="0"/>
          </a:p>
        </p:txBody>
      </p:sp>
      <p:sp>
        <p:nvSpPr>
          <p:cNvPr id="2" name="Title 1"/>
          <p:cNvSpPr>
            <a:spLocks noGrp="1"/>
          </p:cNvSpPr>
          <p:nvPr>
            <p:ph type="title"/>
          </p:nvPr>
        </p:nvSpPr>
        <p:spPr>
          <a:xfrm>
            <a:off x="506413" y="199022"/>
            <a:ext cx="5271239" cy="782295"/>
          </a:xfrm>
        </p:spPr>
        <p:txBody>
          <a:bodyPr/>
          <a:lstStyle/>
          <a:p>
            <a:r>
              <a:rPr lang="en-US" cap="none" dirty="0" smtClean="0">
                <a:solidFill>
                  <a:srgbClr val="E70023"/>
                </a:solidFill>
                <a:latin typeface="Verdana" charset="0"/>
                <a:ea typeface="MS PGothic" charset="0"/>
              </a:rPr>
              <a:t>DIFFERENT REGION? NO PROBLEM</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853441"/>
            <a:ext cx="4873413" cy="364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28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chor="b" anchorCtr="0">
            <a:normAutofit/>
          </a:bodyPr>
          <a:lstStyle/>
          <a:p>
            <a:r>
              <a:rPr lang="en-US" dirty="0" smtClean="0"/>
              <a:t>solutions</a:t>
            </a:r>
            <a:endParaRPr lang="en-US" dirty="0"/>
          </a:p>
        </p:txBody>
      </p:sp>
    </p:spTree>
    <p:extLst>
      <p:ext uri="{BB962C8B-B14F-4D97-AF65-F5344CB8AC3E}">
        <p14:creationId xmlns:p14="http://schemas.microsoft.com/office/powerpoint/2010/main" val="26336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fld id="{5CF913C8-17C4-FB4D-9EC3-D615C3C027F0}" type="slidenum">
              <a:rPr lang="en-US" b="1" smtClean="0"/>
              <a:pPr/>
              <a:t>18</a:t>
            </a:fld>
            <a:endParaRPr lang="en-US" b="1" dirty="0"/>
          </a:p>
        </p:txBody>
      </p:sp>
      <p:sp>
        <p:nvSpPr>
          <p:cNvPr id="17" name="Text Placeholder 3"/>
          <p:cNvSpPr>
            <a:spLocks noGrp="1"/>
          </p:cNvSpPr>
          <p:nvPr>
            <p:ph type="body" sz="quarter" idx="22"/>
          </p:nvPr>
        </p:nvSpPr>
        <p:spPr/>
        <p:txBody>
          <a:bodyPr/>
          <a:lstStyle/>
          <a:p>
            <a:r>
              <a:rPr lang="en-US" dirty="0"/>
              <a:t>Ransomware Demo</a:t>
            </a:r>
          </a:p>
        </p:txBody>
      </p:sp>
      <p:sp>
        <p:nvSpPr>
          <p:cNvPr id="6" name="Title 5"/>
          <p:cNvSpPr>
            <a:spLocks noGrp="1"/>
          </p:cNvSpPr>
          <p:nvPr>
            <p:ph type="title"/>
          </p:nvPr>
        </p:nvSpPr>
        <p:spPr/>
        <p:txBody>
          <a:bodyPr/>
          <a:lstStyle/>
          <a:p>
            <a:r>
              <a:rPr lang="en-US" dirty="0" smtClean="0"/>
              <a:t>Ransomware Protection </a:t>
            </a:r>
            <a:r>
              <a:rPr lang="en-US" dirty="0" smtClean="0"/>
              <a:t>guidelines</a:t>
            </a:r>
            <a:endParaRPr lang="en-US" dirty="0"/>
          </a:p>
        </p:txBody>
      </p:sp>
      <p:sp>
        <p:nvSpPr>
          <p:cNvPr id="7" name="Content Placeholder 6"/>
          <p:cNvSpPr>
            <a:spLocks noGrp="1"/>
          </p:cNvSpPr>
          <p:nvPr>
            <p:ph idx="4294967295"/>
          </p:nvPr>
        </p:nvSpPr>
        <p:spPr>
          <a:xfrm>
            <a:off x="506414" y="2008825"/>
            <a:ext cx="2356372" cy="900246"/>
          </a:xfrm>
        </p:spPr>
        <p:txBody>
          <a:bodyPr wrap="square" lIns="0" numCol="1" spcCol="1097280">
            <a:spAutoFit/>
          </a:bodyPr>
          <a:lstStyle/>
          <a:p>
            <a:pPr marL="0" lvl="1" indent="0">
              <a:spcBef>
                <a:spcPts val="500"/>
              </a:spcBef>
              <a:spcAft>
                <a:spcPts val="0"/>
              </a:spcAft>
              <a:buClrTx/>
              <a:buNone/>
            </a:pPr>
            <a:r>
              <a:rPr lang="en-US" sz="1050" b="1" dirty="0" smtClean="0">
                <a:solidFill>
                  <a:srgbClr val="79B729"/>
                </a:solidFill>
              </a:rPr>
              <a:t>Protect the Edges</a:t>
            </a:r>
            <a:r>
              <a:rPr lang="en-US" sz="1050" dirty="0"/>
              <a:t/>
            </a:r>
            <a:br>
              <a:rPr lang="en-US" sz="1050" dirty="0"/>
            </a:br>
            <a:r>
              <a:rPr lang="en-US" sz="1050" dirty="0" smtClean="0"/>
              <a:t>Implement Firewalls with Next Gen IPS and Malware Protection Services, as well as protections for Web and Email</a:t>
            </a:r>
            <a:endParaRPr lang="en-US" sz="1050" dirty="0"/>
          </a:p>
        </p:txBody>
      </p:sp>
      <p:sp>
        <p:nvSpPr>
          <p:cNvPr id="15" name="Content Placeholder 6"/>
          <p:cNvSpPr txBox="1">
            <a:spLocks/>
          </p:cNvSpPr>
          <p:nvPr/>
        </p:nvSpPr>
        <p:spPr>
          <a:xfrm>
            <a:off x="3186540" y="1847377"/>
            <a:ext cx="2341239" cy="807913"/>
          </a:xfrm>
          <a:prstGeom prst="rect">
            <a:avLst/>
          </a:prstGeom>
        </p:spPr>
        <p:txBody>
          <a:bodyPr vert="horz" wrap="square" lIns="0" tIns="0" rIns="0" bIns="0" numCol="1" spcCol="1097280" rtlCol="0">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spcAft>
                <a:spcPts val="0"/>
              </a:spcAft>
              <a:buClrTx/>
              <a:buNone/>
            </a:pPr>
            <a:r>
              <a:rPr lang="en-US" sz="1050" b="1" dirty="0">
                <a:solidFill>
                  <a:srgbClr val="79B729"/>
                </a:solidFill>
              </a:rPr>
              <a:t>Backup</a:t>
            </a:r>
            <a:r>
              <a:rPr lang="en-US" sz="1050" dirty="0"/>
              <a:t/>
            </a:r>
            <a:br>
              <a:rPr lang="en-US" sz="1050" dirty="0"/>
            </a:br>
            <a:r>
              <a:rPr lang="en-US" sz="1050" dirty="0" smtClean="0"/>
              <a:t>Current backups provide the quickest recovery of lost data, just remember to keep data safe and the backup network separate</a:t>
            </a:r>
            <a:endParaRPr lang="en-US" sz="1050" dirty="0"/>
          </a:p>
        </p:txBody>
      </p:sp>
      <p:sp>
        <p:nvSpPr>
          <p:cNvPr id="16" name="Content Placeholder 6"/>
          <p:cNvSpPr txBox="1">
            <a:spLocks/>
          </p:cNvSpPr>
          <p:nvPr/>
        </p:nvSpPr>
        <p:spPr>
          <a:xfrm>
            <a:off x="5910085" y="3786996"/>
            <a:ext cx="3019586" cy="646331"/>
          </a:xfrm>
          <a:prstGeom prst="rect">
            <a:avLst/>
          </a:prstGeom>
        </p:spPr>
        <p:txBody>
          <a:bodyPr vert="horz" wrap="square" lIns="0" tIns="0" rIns="0" bIns="0" numCol="1" spcCol="1097280" rtlCol="0">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spcAft>
                <a:spcPts val="0"/>
              </a:spcAft>
              <a:buClrTx/>
              <a:buNone/>
            </a:pPr>
            <a:r>
              <a:rPr lang="en-US" sz="1050" b="1" dirty="0" smtClean="0">
                <a:solidFill>
                  <a:srgbClr val="79B729"/>
                </a:solidFill>
              </a:rPr>
              <a:t>Asset Management &amp; Logging</a:t>
            </a:r>
            <a:r>
              <a:rPr lang="en-US" sz="1050" dirty="0"/>
              <a:t/>
            </a:r>
            <a:br>
              <a:rPr lang="en-US" sz="1050" dirty="0"/>
            </a:br>
            <a:r>
              <a:rPr lang="en-US" sz="1050" dirty="0" smtClean="0"/>
              <a:t>ArcSight</a:t>
            </a:r>
            <a:r>
              <a:rPr lang="en-US" sz="1050" dirty="0" smtClean="0"/>
              <a:t>, IBM, Q1, Intel Nitro, </a:t>
            </a:r>
            <a:r>
              <a:rPr lang="en-US" sz="1050" dirty="0" smtClean="0"/>
              <a:t>Qualys</a:t>
            </a:r>
            <a:r>
              <a:rPr lang="en-US" sz="1050" dirty="0" smtClean="0"/>
              <a:t>, Rapid7, Retina, SIEMs, </a:t>
            </a:r>
            <a:r>
              <a:rPr lang="en-US" sz="1050" dirty="0"/>
              <a:t>Splunk</a:t>
            </a:r>
            <a:r>
              <a:rPr lang="en-US" sz="1050" dirty="0"/>
              <a:t>, </a:t>
            </a:r>
            <a:r>
              <a:rPr lang="en-US" sz="1050" dirty="0" smtClean="0"/>
              <a:t>Tenable/Nessus</a:t>
            </a:r>
            <a:endParaRPr lang="en-US" sz="105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14" y="1323467"/>
            <a:ext cx="656700" cy="6567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085" y="3104428"/>
            <a:ext cx="597000" cy="597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540" y="1126337"/>
            <a:ext cx="597000" cy="597000"/>
          </a:xfrm>
          <a:prstGeom prst="rect">
            <a:avLst/>
          </a:prstGeom>
        </p:spPr>
      </p:pic>
      <p:sp>
        <p:nvSpPr>
          <p:cNvPr id="18" name="Content Placeholder 6"/>
          <p:cNvSpPr txBox="1">
            <a:spLocks/>
          </p:cNvSpPr>
          <p:nvPr/>
        </p:nvSpPr>
        <p:spPr>
          <a:xfrm>
            <a:off x="5910085" y="2049302"/>
            <a:ext cx="3019587" cy="969496"/>
          </a:xfrm>
          <a:prstGeom prst="rect">
            <a:avLst/>
          </a:prstGeom>
        </p:spPr>
        <p:txBody>
          <a:bodyPr vert="horz" wrap="square" lIns="0" tIns="0" rIns="0" bIns="0" numCol="1" spcCol="1097280" rtlCol="0">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spcAft>
                <a:spcPts val="0"/>
              </a:spcAft>
              <a:buClrTx/>
              <a:buFont typeface="Wingdings" charset="2"/>
              <a:buNone/>
            </a:pPr>
            <a:r>
              <a:rPr lang="en-US" sz="1050" b="1" dirty="0" smtClean="0">
                <a:solidFill>
                  <a:srgbClr val="79B729"/>
                </a:solidFill>
              </a:rPr>
              <a:t>Patch Regularly </a:t>
            </a:r>
            <a:r>
              <a:rPr lang="en-US" sz="1050" dirty="0" smtClean="0">
                <a:solidFill>
                  <a:schemeClr val="bg1">
                    <a:lumMod val="50000"/>
                  </a:schemeClr>
                </a:solidFill>
              </a:rPr>
              <a:t/>
            </a:r>
            <a:br>
              <a:rPr lang="en-US" sz="1050" dirty="0" smtClean="0">
                <a:solidFill>
                  <a:schemeClr val="bg1">
                    <a:lumMod val="50000"/>
                  </a:schemeClr>
                </a:solidFill>
              </a:rPr>
            </a:br>
            <a:r>
              <a:rPr lang="en-US" sz="1050" dirty="0" smtClean="0">
                <a:solidFill>
                  <a:schemeClr val="bg1">
                    <a:lumMod val="50000"/>
                  </a:schemeClr>
                </a:solidFill>
              </a:rPr>
              <a:t>In live systems, patching is difficult at best.  Help Customers to understand the importance of creating a Patching Prioritization plan along with tools such as Microsoft’s SCCM and Cisco Prime</a:t>
            </a:r>
            <a:endParaRPr lang="en-US" sz="1050" dirty="0">
              <a:solidFill>
                <a:schemeClr val="bg1">
                  <a:lumMod val="50000"/>
                </a:schemeClr>
              </a:solidFill>
            </a:endParaRPr>
          </a:p>
        </p:txBody>
      </p:sp>
      <p:sp>
        <p:nvSpPr>
          <p:cNvPr id="19" name="Content Placeholder 6"/>
          <p:cNvSpPr txBox="1">
            <a:spLocks/>
          </p:cNvSpPr>
          <p:nvPr/>
        </p:nvSpPr>
        <p:spPr>
          <a:xfrm>
            <a:off x="506414" y="3786996"/>
            <a:ext cx="2098841" cy="969496"/>
          </a:xfrm>
          <a:prstGeom prst="rect">
            <a:avLst/>
          </a:prstGeom>
        </p:spPr>
        <p:txBody>
          <a:bodyPr vert="horz" wrap="square" lIns="0" tIns="0" rIns="0" bIns="0" numCol="1" spcCol="1097280" rtlCol="0">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spcAft>
                <a:spcPts val="0"/>
              </a:spcAft>
              <a:buClrTx/>
              <a:buNone/>
            </a:pPr>
            <a:r>
              <a:rPr lang="en-US" sz="1050" b="1" dirty="0" smtClean="0">
                <a:solidFill>
                  <a:srgbClr val="79B729"/>
                </a:solidFill>
              </a:rPr>
              <a:t>Use Security Suites at the Endpoints</a:t>
            </a:r>
            <a:r>
              <a:rPr lang="en-US" sz="1050" dirty="0">
                <a:solidFill>
                  <a:schemeClr val="bg1">
                    <a:lumMod val="50000"/>
                  </a:schemeClr>
                </a:solidFill>
              </a:rPr>
              <a:t/>
            </a:r>
            <a:br>
              <a:rPr lang="en-US" sz="1050" dirty="0">
                <a:solidFill>
                  <a:schemeClr val="bg1">
                    <a:lumMod val="50000"/>
                  </a:schemeClr>
                </a:solidFill>
              </a:rPr>
            </a:br>
            <a:r>
              <a:rPr lang="en-US" sz="1050" dirty="0" smtClean="0">
                <a:solidFill>
                  <a:schemeClr val="bg1">
                    <a:lumMod val="50000"/>
                  </a:schemeClr>
                </a:solidFill>
              </a:rPr>
              <a:t>Protect the endpoints with a variety of tools, from Anti-Virus and Malware, to the latest Behavior tools</a:t>
            </a:r>
            <a:endParaRPr lang="en-US" sz="1050" dirty="0">
              <a:solidFill>
                <a:schemeClr val="bg1">
                  <a:lumMod val="50000"/>
                </a:schemeClr>
              </a:solidFill>
            </a:endParaRPr>
          </a:p>
        </p:txBody>
      </p:sp>
      <p:sp>
        <p:nvSpPr>
          <p:cNvPr id="20" name="Content Placeholder 6"/>
          <p:cNvSpPr txBox="1">
            <a:spLocks/>
          </p:cNvSpPr>
          <p:nvPr/>
        </p:nvSpPr>
        <p:spPr>
          <a:xfrm>
            <a:off x="3186539" y="3578032"/>
            <a:ext cx="2341239" cy="1292662"/>
          </a:xfrm>
          <a:prstGeom prst="rect">
            <a:avLst/>
          </a:prstGeom>
        </p:spPr>
        <p:txBody>
          <a:bodyPr vert="horz" wrap="square" lIns="0" tIns="0" rIns="0" bIns="0" numCol="1" spcCol="1097280" rtlCol="0">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spcAft>
                <a:spcPts val="0"/>
              </a:spcAft>
              <a:buClrTx/>
              <a:buNone/>
            </a:pPr>
            <a:r>
              <a:rPr lang="en-US" sz="1050" b="1" dirty="0" smtClean="0">
                <a:solidFill>
                  <a:srgbClr val="79B729"/>
                </a:solidFill>
              </a:rPr>
              <a:t>Restrict User Rights &amp; Access</a:t>
            </a:r>
            <a:r>
              <a:rPr lang="en-US" sz="1050" dirty="0"/>
              <a:t/>
            </a:r>
            <a:br>
              <a:rPr lang="en-US" sz="1050" dirty="0"/>
            </a:br>
            <a:r>
              <a:rPr lang="en-US" sz="1050" dirty="0" smtClean="0"/>
              <a:t>Limit User’s access to resources, including their machines (i.e. remove admin rights) to their Network Drives.  Use tools like Varonis</a:t>
            </a:r>
            <a:r>
              <a:rPr lang="en-US" sz="1050" dirty="0"/>
              <a:t>, Cisco ISE, Aruba </a:t>
            </a:r>
            <a:r>
              <a:rPr lang="en-US" sz="1050" dirty="0"/>
              <a:t>ClearPass</a:t>
            </a:r>
            <a:r>
              <a:rPr lang="en-US" sz="1050" dirty="0"/>
              <a:t>, </a:t>
            </a:r>
            <a:r>
              <a:rPr lang="en-US" sz="1050" dirty="0"/>
              <a:t>Okta</a:t>
            </a:r>
            <a:r>
              <a:rPr lang="en-US" sz="1050" dirty="0"/>
              <a:t>, </a:t>
            </a:r>
            <a:r>
              <a:rPr lang="en-US" sz="1050" dirty="0"/>
              <a:t>Centrify</a:t>
            </a:r>
            <a:r>
              <a:rPr lang="en-US" sz="1050" dirty="0"/>
              <a:t>, </a:t>
            </a:r>
            <a:r>
              <a:rPr lang="en-US" sz="1050" dirty="0"/>
              <a:t>Imprivata</a:t>
            </a:r>
            <a:r>
              <a:rPr lang="en-US" sz="1050" dirty="0"/>
              <a:t>, </a:t>
            </a:r>
            <a:r>
              <a:rPr lang="en-US" sz="1050" dirty="0" smtClean="0"/>
              <a:t>RSA to assist</a:t>
            </a:r>
            <a:endParaRPr lang="en-US" sz="1050"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085" y="1365151"/>
            <a:ext cx="597000" cy="59700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14" y="3104428"/>
            <a:ext cx="597000" cy="5970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6540" y="2895464"/>
            <a:ext cx="597000" cy="597000"/>
          </a:xfrm>
          <a:prstGeom prst="rect">
            <a:avLst/>
          </a:prstGeom>
        </p:spPr>
      </p:pic>
      <p:sp>
        <p:nvSpPr>
          <p:cNvPr id="24" name="Content Placeholder 6"/>
          <p:cNvSpPr txBox="1">
            <a:spLocks/>
          </p:cNvSpPr>
          <p:nvPr/>
        </p:nvSpPr>
        <p:spPr>
          <a:xfrm>
            <a:off x="1546755" y="1055826"/>
            <a:ext cx="960751" cy="307777"/>
          </a:xfrm>
          <a:prstGeom prst="rect">
            <a:avLst/>
          </a:prstGeom>
        </p:spPr>
        <p:txBody>
          <a:bodyPr vert="horz" wrap="square" lIns="0" tIns="45720" rIns="91440" bIns="45720" rtlCol="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Font typeface="Arial"/>
              <a:buNone/>
            </a:pPr>
            <a:r>
              <a:rPr lang="en-US" sz="1400" b="1" dirty="0" smtClean="0">
                <a:solidFill>
                  <a:schemeClr val="accent4">
                    <a:lumMod val="20000"/>
                    <a:lumOff val="80000"/>
                  </a:schemeClr>
                </a:solidFill>
              </a:rPr>
              <a:t>layers...</a:t>
            </a:r>
            <a:endParaRPr lang="en-US" sz="1200" dirty="0">
              <a:solidFill>
                <a:schemeClr val="accent4">
                  <a:lumMod val="20000"/>
                  <a:lumOff val="80000"/>
                </a:schemeClr>
              </a:solidFill>
            </a:endParaRPr>
          </a:p>
        </p:txBody>
      </p:sp>
      <p:sp>
        <p:nvSpPr>
          <p:cNvPr id="25" name="Content Placeholder 6"/>
          <p:cNvSpPr txBox="1">
            <a:spLocks/>
          </p:cNvSpPr>
          <p:nvPr/>
        </p:nvSpPr>
        <p:spPr>
          <a:xfrm>
            <a:off x="1592841" y="972449"/>
            <a:ext cx="1021666" cy="307777"/>
          </a:xfrm>
          <a:prstGeom prst="rect">
            <a:avLst/>
          </a:prstGeom>
        </p:spPr>
        <p:txBody>
          <a:bodyPr vert="horz" wrap="square" lIns="0" tIns="45720" rIns="91440" bIns="45720" rtlCol="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Font typeface="Arial"/>
              <a:buNone/>
            </a:pPr>
            <a:r>
              <a:rPr lang="en-US" sz="1400" b="1" dirty="0">
                <a:solidFill>
                  <a:schemeClr val="accent5">
                    <a:lumMod val="40000"/>
                    <a:lumOff val="60000"/>
                  </a:schemeClr>
                </a:solidFill>
              </a:rPr>
              <a:t>l</a:t>
            </a:r>
            <a:r>
              <a:rPr lang="en-US" sz="1400" b="1" dirty="0" smtClean="0">
                <a:solidFill>
                  <a:schemeClr val="accent5">
                    <a:lumMod val="40000"/>
                    <a:lumOff val="60000"/>
                  </a:schemeClr>
                </a:solidFill>
              </a:rPr>
              <a:t>ayers…</a:t>
            </a:r>
            <a:endParaRPr lang="en-US" sz="1200" dirty="0">
              <a:solidFill>
                <a:schemeClr val="accent5">
                  <a:lumMod val="40000"/>
                  <a:lumOff val="60000"/>
                </a:schemeClr>
              </a:solidFill>
            </a:endParaRPr>
          </a:p>
        </p:txBody>
      </p:sp>
      <p:sp>
        <p:nvSpPr>
          <p:cNvPr id="26" name="Content Placeholder 6"/>
          <p:cNvSpPr txBox="1">
            <a:spLocks/>
          </p:cNvSpPr>
          <p:nvPr/>
        </p:nvSpPr>
        <p:spPr>
          <a:xfrm>
            <a:off x="506413" y="885378"/>
            <a:ext cx="3805709" cy="307777"/>
          </a:xfrm>
          <a:prstGeom prst="rect">
            <a:avLst/>
          </a:prstGeom>
        </p:spPr>
        <p:txBody>
          <a:bodyPr vert="horz" wrap="square" lIns="0" tIns="45720" rIns="91440" bIns="45720" rtlCol="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Font typeface="Arial"/>
              <a:buNone/>
            </a:pPr>
            <a:r>
              <a:rPr lang="en-US" sz="1400" b="1" dirty="0" smtClean="0">
                <a:solidFill>
                  <a:schemeClr val="bg1">
                    <a:lumMod val="50000"/>
                  </a:schemeClr>
                </a:solidFill>
              </a:rPr>
              <a:t>Defense in layers...</a:t>
            </a:r>
            <a:endParaRPr lang="en-US" sz="1200" dirty="0">
              <a:solidFill>
                <a:schemeClr val="bg1">
                  <a:lumMod val="50000"/>
                </a:schemeClr>
              </a:solidFill>
            </a:endParaRPr>
          </a:p>
        </p:txBody>
      </p:sp>
    </p:spTree>
    <p:extLst>
      <p:ext uri="{BB962C8B-B14F-4D97-AF65-F5344CB8AC3E}">
        <p14:creationId xmlns:p14="http://schemas.microsoft.com/office/powerpoint/2010/main" val="330237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fld id="{5CF913C8-17C4-FB4D-9EC3-D615C3C027F0}" type="slidenum">
              <a:rPr lang="en-US" b="1" smtClean="0"/>
              <a:pPr/>
              <a:t>19</a:t>
            </a:fld>
            <a:endParaRPr lang="en-US" b="1" dirty="0"/>
          </a:p>
        </p:txBody>
      </p:sp>
      <p:sp>
        <p:nvSpPr>
          <p:cNvPr id="6" name="Title 5"/>
          <p:cNvSpPr>
            <a:spLocks noGrp="1"/>
          </p:cNvSpPr>
          <p:nvPr>
            <p:ph type="title"/>
          </p:nvPr>
        </p:nvSpPr>
        <p:spPr/>
        <p:txBody>
          <a:bodyPr/>
          <a:lstStyle/>
          <a:p>
            <a:r>
              <a:rPr lang="en-US" dirty="0" smtClean="0"/>
              <a:t>Quick protection with </a:t>
            </a:r>
            <a:r>
              <a:rPr lang="en-US" dirty="0" smtClean="0"/>
              <a:t>opendns</a:t>
            </a:r>
            <a:endParaRPr lang="en-US" dirty="0"/>
          </a:p>
        </p:txBody>
      </p:sp>
      <p:sp>
        <p:nvSpPr>
          <p:cNvPr id="13" name="Text Placeholder 3"/>
          <p:cNvSpPr>
            <a:spLocks noGrp="1"/>
          </p:cNvSpPr>
          <p:nvPr>
            <p:ph type="body" sz="quarter" idx="22"/>
          </p:nvPr>
        </p:nvSpPr>
        <p:spPr>
          <a:xfrm>
            <a:off x="4666985" y="4832350"/>
            <a:ext cx="2338387" cy="188913"/>
          </a:xfrm>
        </p:spPr>
        <p:txBody>
          <a:bodyPr/>
          <a:lstStyle/>
          <a:p>
            <a:r>
              <a:rPr lang="en-US" dirty="0"/>
              <a:t>Ransomware Demo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702" y="1992117"/>
            <a:ext cx="48482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5729" y="959356"/>
            <a:ext cx="2848708" cy="600164"/>
          </a:xfrm>
          <a:prstGeom prst="rect">
            <a:avLst/>
          </a:prstGeom>
        </p:spPr>
        <p:txBody>
          <a:bodyPr wrap="square">
            <a:spAutoFit/>
          </a:bodyPr>
          <a:lstStyle/>
          <a:p>
            <a:pPr fontAlgn="base"/>
            <a:r>
              <a:rPr lang="en-US" sz="11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DGAs enable malware to evade static blacklists or reputation systems, and avoid reactive counter-measures.</a:t>
            </a:r>
          </a:p>
        </p:txBody>
      </p:sp>
      <p:sp>
        <p:nvSpPr>
          <p:cNvPr id="18" name="Content Placeholder 6"/>
          <p:cNvSpPr txBox="1">
            <a:spLocks/>
          </p:cNvSpPr>
          <p:nvPr/>
        </p:nvSpPr>
        <p:spPr>
          <a:xfrm>
            <a:off x="506413" y="775801"/>
            <a:ext cx="3014951" cy="3485570"/>
          </a:xfrm>
          <a:prstGeom prst="rect">
            <a:avLst/>
          </a:prstGeom>
        </p:spPr>
        <p:txBody>
          <a:bodyPr wrap="square" numCol="1" spcCol="109728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500"/>
              </a:spcBef>
              <a:buNone/>
            </a:pPr>
            <a:r>
              <a:rPr lang="en-US" sz="1400" b="1" dirty="0" smtClean="0">
                <a:solidFill>
                  <a:srgbClr val="E77216"/>
                </a:solidFill>
              </a:rPr>
              <a:t>The Achilles Heel: DGA-Based Botnet</a:t>
            </a:r>
            <a:r>
              <a:rPr lang="en-US" sz="1200" dirty="0">
                <a:solidFill>
                  <a:schemeClr val="bg1">
                    <a:lumMod val="50000"/>
                  </a:schemeClr>
                </a:solidFill>
              </a:rPr>
              <a:t/>
            </a:r>
            <a:br>
              <a:rPr lang="en-US" sz="1200" dirty="0">
                <a:solidFill>
                  <a:schemeClr val="bg1">
                    <a:lumMod val="50000"/>
                  </a:schemeClr>
                </a:solidFill>
              </a:rPr>
            </a:br>
            <a:endParaRPr lang="en-US" sz="1200" dirty="0" smtClean="0">
              <a:solidFill>
                <a:schemeClr val="bg1">
                  <a:lumMod val="50000"/>
                </a:schemeClr>
              </a:solidFill>
            </a:endParaRPr>
          </a:p>
          <a:p>
            <a:pPr marL="0" lvl="1" indent="0">
              <a:spcBef>
                <a:spcPts val="500"/>
              </a:spcBef>
              <a:buNone/>
            </a:pPr>
            <a:r>
              <a:rPr lang="en-US" sz="1200" dirty="0"/>
              <a:t>Infected systems must rendezvous with their botnet controller via one of many domain names generated every day. But if none of the domains can be resolved to the controller’s IP address, then </a:t>
            </a:r>
            <a:r>
              <a:rPr lang="en-US" sz="1200" dirty="0" smtClean="0"/>
              <a:t>the ransomware stays </a:t>
            </a:r>
            <a:r>
              <a:rPr lang="en-US" sz="1200" dirty="0"/>
              <a:t>dormant</a:t>
            </a:r>
            <a:r>
              <a:rPr lang="en-US" sz="1200" dirty="0" smtClean="0"/>
              <a:t>.</a:t>
            </a:r>
          </a:p>
          <a:p>
            <a:pPr marL="0" lvl="1" indent="0">
              <a:spcBef>
                <a:spcPts val="500"/>
              </a:spcBef>
              <a:buNone/>
            </a:pPr>
            <a:endParaRPr lang="en-US" sz="1200" dirty="0" smtClean="0"/>
          </a:p>
          <a:p>
            <a:pPr marL="0" lvl="1" indent="0">
              <a:spcBef>
                <a:spcPts val="500"/>
              </a:spcBef>
              <a:buNone/>
            </a:pPr>
            <a:r>
              <a:rPr lang="en-US" sz="1200" dirty="0"/>
              <a:t>OpenDNS</a:t>
            </a:r>
            <a:r>
              <a:rPr lang="en-US" sz="1200" dirty="0"/>
              <a:t> uses a predictive, network-level </a:t>
            </a:r>
            <a:r>
              <a:rPr lang="en-US" sz="1200" dirty="0" smtClean="0"/>
              <a:t>approach to combat DGA’s, along with their existing database of known malware sites via </a:t>
            </a:r>
            <a:r>
              <a:rPr lang="en-US" sz="1200" dirty="0"/>
              <a:t>the 50+ billion DNS requests resolved </a:t>
            </a:r>
            <a:r>
              <a:rPr lang="en-US" sz="1200" dirty="0" smtClean="0"/>
              <a:t>daily.</a:t>
            </a:r>
            <a:endParaRPr lang="en-US" sz="1200" dirty="0">
              <a:solidFill>
                <a:schemeClr val="bg1">
                  <a:lumMod val="50000"/>
                </a:schemeClr>
              </a:solidFill>
            </a:endParaRPr>
          </a:p>
        </p:txBody>
      </p:sp>
    </p:spTree>
    <p:extLst>
      <p:ext uri="{BB962C8B-B14F-4D97-AF65-F5344CB8AC3E}">
        <p14:creationId xmlns:p14="http://schemas.microsoft.com/office/powerpoint/2010/main" val="37164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3318A023-21A7-41B6-9577-711F1EEF0B5C}" type="slidenum">
              <a:rPr lang="en-US" altLang="en-US" sz="800" smtClean="0">
                <a:solidFill>
                  <a:schemeClr val="tx1"/>
                </a:solidFill>
                <a:latin typeface="Calibri" pitchFamily="34" charset="0"/>
              </a:rPr>
              <a:pPr eaLnBrk="1" hangingPunct="1">
                <a:spcBef>
                  <a:spcPct val="0"/>
                </a:spcBef>
                <a:buFontTx/>
                <a:buNone/>
              </a:pPr>
              <a:t>2</a:t>
            </a:fld>
            <a:endParaRPr lang="en-US" altLang="en-US" sz="800" dirty="0" smtClean="0">
              <a:solidFill>
                <a:schemeClr val="tx1"/>
              </a:solidFill>
              <a:latin typeface="Calibri" pitchFamily="34" charset="0"/>
            </a:endParaRPr>
          </a:p>
        </p:txBody>
      </p:sp>
      <p:sp>
        <p:nvSpPr>
          <p:cNvPr id="19459" name="Title 3"/>
          <p:cNvSpPr>
            <a:spLocks noGrp="1"/>
          </p:cNvSpPr>
          <p:nvPr>
            <p:ph type="title"/>
          </p:nvPr>
        </p:nvSpPr>
        <p:spPr bwMode="auto">
          <a:xfrm>
            <a:off x="736600" y="170260"/>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About The Speaker</a:t>
            </a:r>
          </a:p>
        </p:txBody>
      </p:sp>
      <p:sp>
        <p:nvSpPr>
          <p:cNvPr id="1946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1838" y="731044"/>
            <a:ext cx="8183562" cy="4154984"/>
          </a:xfrm>
          <a:prstGeom prst="rect">
            <a:avLst/>
          </a:prstGeom>
          <a:noFill/>
        </p:spPr>
        <p:txBody>
          <a:bodyPr>
            <a:spAutoFit/>
          </a:bodyPr>
          <a:lstStyle/>
          <a:p>
            <a:pPr marL="342900"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Information Security Solutions Manager, CDW (previously Security Engineer)</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Presales and practice development</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Penetration testing</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Incident response &amp; forensics</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Regulatory compliance (HIPAA, PCI, NIST 800-53)</a:t>
            </a:r>
          </a:p>
          <a:p>
            <a:pPr marL="342900"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Past employment:</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K-12 Technology Director (Holt Schools)</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Instructor, Masters in Information Assurance, Walsh College</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Consulting at Analysts International, Promethean Security</a:t>
            </a:r>
          </a:p>
          <a:p>
            <a:pPr marL="342900"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Industry certifications:</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Certified Information Systems Security Professional (CISSP)</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Certified Information Systems Auditor (CISA)</a:t>
            </a:r>
          </a:p>
          <a:p>
            <a:pPr marL="800100" lvl="1" indent="-342900" fontAlgn="auto">
              <a:spcAft>
                <a:spcPts val="600"/>
              </a:spcAft>
              <a:buFont typeface="Arial" panose="020B0604020202020204" pitchFamily="34" charset="0"/>
              <a:buChar char="•"/>
              <a:defRPr/>
            </a:pPr>
            <a:r>
              <a:rPr lang="en-US" sz="1400" dirty="0">
                <a:solidFill>
                  <a:srgbClr val="707070"/>
                </a:solidFill>
                <a:latin typeface="Verdana"/>
                <a:ea typeface="+mn-ea"/>
                <a:cs typeface="Verdana"/>
              </a:rPr>
              <a:t>Licensed Private Investigator #3701-205679 (Michigan</a:t>
            </a:r>
            <a:r>
              <a:rPr lang="en-US" sz="1400" dirty="0" smtClean="0">
                <a:solidFill>
                  <a:srgbClr val="707070"/>
                </a:solidFill>
                <a:latin typeface="Verdana"/>
                <a:ea typeface="+mn-ea"/>
                <a:cs typeface="Verdana"/>
              </a:rPr>
              <a:t>)</a:t>
            </a:r>
            <a:endParaRPr lang="en-US" dirty="0">
              <a:solidFill>
                <a:srgbClr val="707070"/>
              </a:solidFill>
              <a:latin typeface="Verdana"/>
              <a:ea typeface="+mn-ea"/>
              <a:cs typeface="Verdana"/>
            </a:endParaRPr>
          </a:p>
        </p:txBody>
      </p:sp>
    </p:spTree>
    <p:extLst>
      <p:ext uri="{BB962C8B-B14F-4D97-AF65-F5344CB8AC3E}">
        <p14:creationId xmlns:p14="http://schemas.microsoft.com/office/powerpoint/2010/main" val="3957618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20</a:t>
            </a:fld>
            <a:endParaRPr lang="en-US" b="1" dirty="0"/>
          </a:p>
        </p:txBody>
      </p:sp>
      <p:sp>
        <p:nvSpPr>
          <p:cNvPr id="2" name="Title 1"/>
          <p:cNvSpPr>
            <a:spLocks noGrp="1"/>
          </p:cNvSpPr>
          <p:nvPr>
            <p:ph type="title"/>
          </p:nvPr>
        </p:nvSpPr>
        <p:spPr>
          <a:xfrm>
            <a:off x="506413" y="199022"/>
            <a:ext cx="4792343" cy="782295"/>
          </a:xfrm>
        </p:spPr>
        <p:txBody>
          <a:bodyPr/>
          <a:lstStyle/>
          <a:p>
            <a:r>
              <a:rPr lang="en-US" cap="none" dirty="0" smtClean="0">
                <a:solidFill>
                  <a:srgbClr val="E70023"/>
                </a:solidFill>
                <a:latin typeface="Verdana" charset="0"/>
                <a:ea typeface="MS PGothic" charset="0"/>
              </a:rPr>
              <a:t>TOP 10 LIST</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p:txBody>
      </p:sp>
      <p:graphicFrame>
        <p:nvGraphicFramePr>
          <p:cNvPr id="15" name="Table 14"/>
          <p:cNvGraphicFramePr>
            <a:graphicFrameLocks noGrp="1"/>
          </p:cNvGraphicFramePr>
          <p:nvPr>
            <p:extLst>
              <p:ext uri="{D42A27DB-BD31-4B8C-83A1-F6EECF244321}">
                <p14:modId xmlns:p14="http://schemas.microsoft.com/office/powerpoint/2010/main" val="1246430870"/>
              </p:ext>
            </p:extLst>
          </p:nvPr>
        </p:nvGraphicFramePr>
        <p:xfrm>
          <a:off x="469128" y="1039954"/>
          <a:ext cx="7344096" cy="3526888"/>
        </p:xfrm>
        <a:graphic>
          <a:graphicData uri="http://schemas.openxmlformats.org/drawingml/2006/table">
            <a:tbl>
              <a:tblPr firstRow="1">
                <a:tableStyleId>{1E171933-4619-4E11-9A3F-F7608DF75F80}</a:tableStyleId>
              </a:tblPr>
              <a:tblGrid>
                <a:gridCol w="1224016"/>
                <a:gridCol w="1224016"/>
                <a:gridCol w="1224016"/>
                <a:gridCol w="1224016"/>
                <a:gridCol w="1224016"/>
                <a:gridCol w="1224016"/>
              </a:tblGrid>
              <a:tr h="387728">
                <a:tc>
                  <a:txBody>
                    <a:bodyPr/>
                    <a:lstStyle/>
                    <a:p>
                      <a:r>
                        <a:rPr lang="en-US" sz="1200" dirty="0" smtClean="0">
                          <a:solidFill>
                            <a:srgbClr val="646464"/>
                          </a:solidFill>
                        </a:rPr>
                        <a:t>NAME</a:t>
                      </a:r>
                      <a:endParaRPr lang="en-US" sz="1200" b="1" dirty="0">
                        <a:solidFill>
                          <a:srgbClr val="646464"/>
                        </a:solidFill>
                      </a:endParaRPr>
                    </a:p>
                  </a:txBody>
                  <a:tcPr marT="34290" marB="34290" anchor="b"/>
                </a:tc>
                <a:tc>
                  <a:txBody>
                    <a:bodyPr/>
                    <a:lstStyle/>
                    <a:p>
                      <a:pPr algn="ctr"/>
                      <a:r>
                        <a:rPr lang="en-US" sz="1200" dirty="0" smtClean="0">
                          <a:solidFill>
                            <a:srgbClr val="646464"/>
                          </a:solidFill>
                        </a:rPr>
                        <a:t>DNS</a:t>
                      </a:r>
                      <a:endParaRPr lang="en-US" sz="1200" b="1" dirty="0">
                        <a:solidFill>
                          <a:srgbClr val="646464"/>
                        </a:solidFill>
                      </a:endParaRPr>
                    </a:p>
                  </a:txBody>
                  <a:tcPr marT="34290" marB="34290" anchor="b"/>
                </a:tc>
                <a:tc>
                  <a:txBody>
                    <a:bodyPr/>
                    <a:lstStyle/>
                    <a:p>
                      <a:pPr algn="ctr"/>
                      <a:r>
                        <a:rPr lang="en-US" sz="1200" dirty="0" smtClean="0">
                          <a:solidFill>
                            <a:srgbClr val="646464"/>
                          </a:solidFill>
                        </a:rPr>
                        <a:t>IP</a:t>
                      </a:r>
                      <a:endParaRPr lang="en-US" sz="1200" b="1" dirty="0">
                        <a:solidFill>
                          <a:srgbClr val="646464"/>
                        </a:solidFill>
                      </a:endParaRPr>
                    </a:p>
                  </a:txBody>
                  <a:tcPr marT="34290" marB="34290" anchor="b"/>
                </a:tc>
                <a:tc>
                  <a:txBody>
                    <a:bodyPr/>
                    <a:lstStyle/>
                    <a:p>
                      <a:pPr algn="ctr"/>
                      <a:r>
                        <a:rPr lang="en-US" sz="1200" dirty="0" smtClean="0">
                          <a:solidFill>
                            <a:srgbClr val="646464"/>
                          </a:solidFill>
                        </a:rPr>
                        <a:t>NO C2</a:t>
                      </a:r>
                      <a:endParaRPr lang="en-US" sz="1200" b="1" dirty="0">
                        <a:solidFill>
                          <a:srgbClr val="646464"/>
                        </a:solidFill>
                      </a:endParaRPr>
                    </a:p>
                  </a:txBody>
                  <a:tcPr marT="34290" marB="34290" anchor="b"/>
                </a:tc>
                <a:tc>
                  <a:txBody>
                    <a:bodyPr/>
                    <a:lstStyle/>
                    <a:p>
                      <a:pPr algn="ctr"/>
                      <a:r>
                        <a:rPr lang="en-US" sz="1200" dirty="0" smtClean="0">
                          <a:solidFill>
                            <a:srgbClr val="646464"/>
                          </a:solidFill>
                        </a:rPr>
                        <a:t>TOR</a:t>
                      </a:r>
                      <a:endParaRPr lang="en-US" sz="1200" b="1" dirty="0">
                        <a:solidFill>
                          <a:srgbClr val="646464"/>
                        </a:solidFill>
                      </a:endParaRPr>
                    </a:p>
                  </a:txBody>
                  <a:tcPr marT="34290" marB="34290" anchor="b"/>
                </a:tc>
                <a:tc>
                  <a:txBody>
                    <a:bodyPr/>
                    <a:lstStyle/>
                    <a:p>
                      <a:r>
                        <a:rPr lang="en-US" sz="1200" dirty="0" smtClean="0">
                          <a:solidFill>
                            <a:srgbClr val="646464"/>
                          </a:solidFill>
                        </a:rPr>
                        <a:t>PAYMENT</a:t>
                      </a:r>
                      <a:endParaRPr lang="en-US" sz="1200" b="1" dirty="0">
                        <a:solidFill>
                          <a:srgbClr val="646464"/>
                        </a:solidFill>
                      </a:endParaRPr>
                    </a:p>
                  </a:txBody>
                  <a:tcPr marT="34290" marB="34290" anchor="b"/>
                </a:tc>
              </a:tr>
              <a:tr h="313916">
                <a:tc>
                  <a:txBody>
                    <a:bodyPr/>
                    <a:lstStyle/>
                    <a:p>
                      <a:r>
                        <a:rPr lang="en-US" sz="1100" dirty="0" smtClean="0">
                          <a:solidFill>
                            <a:srgbClr val="646464"/>
                          </a:solidFill>
                        </a:rPr>
                        <a:t>Locky</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SamSam</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 (TOR)</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TeslaCrypt</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CryptoWall</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TorrentLocker</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PadCrypt</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 (TOR)</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CTB-Locker</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FAKBEN</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 (TOR)</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PayCrypt</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r h="313916">
                <a:tc>
                  <a:txBody>
                    <a:bodyPr/>
                    <a:lstStyle/>
                    <a:p>
                      <a:r>
                        <a:rPr lang="en-US" sz="1100" dirty="0" smtClean="0">
                          <a:solidFill>
                            <a:srgbClr val="646464"/>
                          </a:solidFill>
                        </a:rPr>
                        <a:t>KeyRanger</a:t>
                      </a: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pPr algn="ctr"/>
                      <a:endParaRPr lang="en-US" sz="1100" dirty="0">
                        <a:solidFill>
                          <a:srgbClr val="646464"/>
                        </a:solidFill>
                      </a:endParaRPr>
                    </a:p>
                  </a:txBody>
                  <a:tcPr marT="34290" marB="34290" anchor="ctr"/>
                </a:tc>
                <a:tc>
                  <a:txBody>
                    <a:bodyPr/>
                    <a:lstStyle/>
                    <a:p>
                      <a:r>
                        <a:rPr lang="en-US" sz="1100" dirty="0" smtClean="0">
                          <a:solidFill>
                            <a:srgbClr val="646464"/>
                          </a:solidFill>
                        </a:rPr>
                        <a:t>DNS</a:t>
                      </a:r>
                      <a:endParaRPr lang="en-US" sz="1100" dirty="0">
                        <a:solidFill>
                          <a:srgbClr val="646464"/>
                        </a:solidFill>
                      </a:endParaRPr>
                    </a:p>
                  </a:txBody>
                  <a:tcPr marT="34290" marB="34290" anchor="ctr"/>
                </a:tc>
              </a:tr>
            </a:tbl>
          </a:graphicData>
        </a:graphic>
      </p:graphicFrame>
      <p:sp>
        <p:nvSpPr>
          <p:cNvPr id="16" name="Rounded Rectangle 15"/>
          <p:cNvSpPr/>
          <p:nvPr/>
        </p:nvSpPr>
        <p:spPr>
          <a:xfrm>
            <a:off x="2110016" y="793543"/>
            <a:ext cx="4170658" cy="319315"/>
          </a:xfrm>
          <a:prstGeom prst="roundRect">
            <a:avLst>
              <a:gd name="adj" fmla="val 50000"/>
            </a:avLst>
          </a:prstGeom>
          <a:solidFill>
            <a:schemeClr val="accent4">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17" name="TextBox 16"/>
          <p:cNvSpPr txBox="1"/>
          <p:nvPr/>
        </p:nvSpPr>
        <p:spPr>
          <a:xfrm>
            <a:off x="2990659" y="784999"/>
            <a:ext cx="2409372" cy="307777"/>
          </a:xfrm>
          <a:prstGeom prst="rect">
            <a:avLst/>
          </a:prstGeom>
          <a:noFill/>
        </p:spPr>
        <p:txBody>
          <a:bodyPr wrap="square" rtlCol="0">
            <a:spAutoFit/>
          </a:bodyPr>
          <a:lstStyle/>
          <a:p>
            <a:pPr algn="ctr" defTabSz="457200"/>
            <a:r>
              <a:rPr kumimoji="0" lang="en-US" sz="1400" dirty="0">
                <a:solidFill>
                  <a:srgbClr val="646464"/>
                </a:solidFill>
                <a:latin typeface="Arial" charset="0"/>
                <a:ea typeface="ＭＳ Ｐゴシック" pitchFamily="34" charset="-128"/>
              </a:rPr>
              <a:t>Encryption </a:t>
            </a:r>
            <a:r>
              <a:rPr kumimoji="0" lang="en-US" sz="1400" dirty="0" smtClean="0">
                <a:solidFill>
                  <a:srgbClr val="646464"/>
                </a:solidFill>
                <a:latin typeface="Arial" charset="0"/>
                <a:ea typeface="ＭＳ Ｐゴシック" pitchFamily="34" charset="-128"/>
              </a:rPr>
              <a:t>C</a:t>
            </a:r>
            <a:r>
              <a:rPr lang="en-US" sz="1400" dirty="0">
                <a:solidFill>
                  <a:srgbClr val="646464"/>
                </a:solidFill>
                <a:latin typeface="Arial" charset="0"/>
                <a:ea typeface="ＭＳ Ｐゴシック" pitchFamily="34" charset="-128"/>
              </a:rPr>
              <a:t>2</a:t>
            </a:r>
            <a:endParaRPr kumimoji="0" lang="en-US" sz="1400" dirty="0">
              <a:solidFill>
                <a:srgbClr val="646464"/>
              </a:solidFill>
              <a:latin typeface="Arial" charset="0"/>
              <a:ea typeface="ＭＳ Ｐゴシック" pitchFamily="34" charset="-128"/>
            </a:endParaRPr>
          </a:p>
        </p:txBody>
      </p:sp>
      <p:sp>
        <p:nvSpPr>
          <p:cNvPr id="19" name="Oval 18"/>
          <p:cNvSpPr/>
          <p:nvPr/>
        </p:nvSpPr>
        <p:spPr>
          <a:xfrm>
            <a:off x="2230386" y="1503824"/>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0" name="Oval 19"/>
          <p:cNvSpPr/>
          <p:nvPr/>
        </p:nvSpPr>
        <p:spPr>
          <a:xfrm>
            <a:off x="2230386" y="2130543"/>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1" name="Oval 20"/>
          <p:cNvSpPr/>
          <p:nvPr/>
        </p:nvSpPr>
        <p:spPr>
          <a:xfrm>
            <a:off x="2230386" y="2452611"/>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2" name="Oval 21"/>
          <p:cNvSpPr/>
          <p:nvPr/>
        </p:nvSpPr>
        <p:spPr>
          <a:xfrm>
            <a:off x="2230386" y="2755152"/>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3" name="Oval 22"/>
          <p:cNvSpPr/>
          <p:nvPr/>
        </p:nvSpPr>
        <p:spPr>
          <a:xfrm>
            <a:off x="2230386" y="3062101"/>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5" name="Oval 24"/>
          <p:cNvSpPr/>
          <p:nvPr/>
        </p:nvSpPr>
        <p:spPr>
          <a:xfrm>
            <a:off x="2230386" y="3380917"/>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6" name="Oval 25"/>
          <p:cNvSpPr/>
          <p:nvPr/>
        </p:nvSpPr>
        <p:spPr>
          <a:xfrm>
            <a:off x="2230386" y="3687305"/>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8" name="Oval 27"/>
          <p:cNvSpPr/>
          <p:nvPr/>
        </p:nvSpPr>
        <p:spPr>
          <a:xfrm>
            <a:off x="2230386" y="4000648"/>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29" name="Oval 28"/>
          <p:cNvSpPr/>
          <p:nvPr/>
        </p:nvSpPr>
        <p:spPr>
          <a:xfrm>
            <a:off x="2230386" y="4320298"/>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30" name="Oval 29"/>
          <p:cNvSpPr/>
          <p:nvPr/>
        </p:nvSpPr>
        <p:spPr>
          <a:xfrm>
            <a:off x="3437805" y="1503824"/>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14" name="Rounded Rectangle 13"/>
          <p:cNvSpPr/>
          <p:nvPr/>
        </p:nvSpPr>
        <p:spPr>
          <a:xfrm>
            <a:off x="6332766" y="787392"/>
            <a:ext cx="1480458" cy="319315"/>
          </a:xfrm>
          <a:prstGeom prst="roundRect">
            <a:avLst>
              <a:gd name="adj" fmla="val 50000"/>
            </a:avLst>
          </a:prstGeom>
          <a:solidFill>
            <a:schemeClr val="accent4">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31" name="Oval 30"/>
          <p:cNvSpPr/>
          <p:nvPr/>
        </p:nvSpPr>
        <p:spPr>
          <a:xfrm>
            <a:off x="4666985" y="1816884"/>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33" name="Oval 32"/>
          <p:cNvSpPr/>
          <p:nvPr/>
        </p:nvSpPr>
        <p:spPr>
          <a:xfrm>
            <a:off x="5903498" y="3380917"/>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34" name="Oval 33"/>
          <p:cNvSpPr/>
          <p:nvPr/>
        </p:nvSpPr>
        <p:spPr>
          <a:xfrm>
            <a:off x="5903498" y="4313346"/>
            <a:ext cx="181232" cy="181232"/>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kumimoji="0" lang="en-US" dirty="0" smtClean="0">
              <a:solidFill>
                <a:srgbClr val="FFFFFF"/>
              </a:solidFill>
            </a:endParaRPr>
          </a:p>
        </p:txBody>
      </p:sp>
      <p:sp>
        <p:nvSpPr>
          <p:cNvPr id="18" name="TextBox 17"/>
          <p:cNvSpPr txBox="1"/>
          <p:nvPr/>
        </p:nvSpPr>
        <p:spPr>
          <a:xfrm>
            <a:off x="6518104" y="800387"/>
            <a:ext cx="1237968" cy="276999"/>
          </a:xfrm>
          <a:prstGeom prst="rect">
            <a:avLst/>
          </a:prstGeom>
          <a:noFill/>
        </p:spPr>
        <p:txBody>
          <a:bodyPr wrap="square" rtlCol="0">
            <a:spAutoFit/>
          </a:bodyPr>
          <a:lstStyle/>
          <a:p>
            <a:pPr defTabSz="457200"/>
            <a:r>
              <a:rPr kumimoji="0" lang="en-US" sz="1200" dirty="0">
                <a:solidFill>
                  <a:srgbClr val="646464"/>
                </a:solidFill>
                <a:latin typeface="Arial" charset="0"/>
                <a:ea typeface="ＭＳ Ｐゴシック" pitchFamily="34" charset="-128"/>
              </a:rPr>
              <a:t>Payment</a:t>
            </a:r>
            <a:r>
              <a:rPr kumimoji="0" lang="en-US" sz="1200" dirty="0">
                <a:solidFill>
                  <a:srgbClr val="004BAF"/>
                </a:solidFill>
                <a:latin typeface="Arial" charset="0"/>
                <a:ea typeface="ＭＳ Ｐゴシック" pitchFamily="34" charset="-128"/>
              </a:rPr>
              <a:t> </a:t>
            </a:r>
            <a:r>
              <a:rPr kumimoji="0" lang="en-US" sz="1200" dirty="0">
                <a:solidFill>
                  <a:srgbClr val="646464"/>
                </a:solidFill>
                <a:latin typeface="Arial" charset="0"/>
                <a:ea typeface="ＭＳ Ｐゴシック" pitchFamily="34" charset="-128"/>
              </a:rPr>
              <a:t>MSG</a:t>
            </a:r>
          </a:p>
        </p:txBody>
      </p:sp>
    </p:spTree>
    <p:extLst>
      <p:ext uri="{BB962C8B-B14F-4D97-AF65-F5344CB8AC3E}">
        <p14:creationId xmlns:p14="http://schemas.microsoft.com/office/powerpoint/2010/main" val="26529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p:txBody>
          <a:bodyPr/>
          <a:lstStyle/>
          <a:p>
            <a:fld id="{5CF913C8-17C4-FB4D-9EC3-D615C3C027F0}" type="slidenum">
              <a:rPr lang="en-US" b="1" smtClean="0"/>
              <a:pPr/>
              <a:t>21</a:t>
            </a:fld>
            <a:endParaRPr lang="en-US" b="1" dirty="0"/>
          </a:p>
        </p:txBody>
      </p:sp>
      <p:sp>
        <p:nvSpPr>
          <p:cNvPr id="6" name="Title 5"/>
          <p:cNvSpPr>
            <a:spLocks noGrp="1"/>
          </p:cNvSpPr>
          <p:nvPr>
            <p:ph type="title"/>
          </p:nvPr>
        </p:nvSpPr>
        <p:spPr/>
        <p:txBody>
          <a:bodyPr/>
          <a:lstStyle/>
          <a:p>
            <a:r>
              <a:rPr lang="en-US" dirty="0" smtClean="0"/>
              <a:t>Defensive layers</a:t>
            </a:r>
            <a:endParaRPr lang="en-US" dirty="0"/>
          </a:p>
        </p:txBody>
      </p:sp>
      <p:sp>
        <p:nvSpPr>
          <p:cNvPr id="13" name="Text Placeholder 3"/>
          <p:cNvSpPr>
            <a:spLocks noGrp="1"/>
          </p:cNvSpPr>
          <p:nvPr>
            <p:ph type="body" sz="quarter" idx="22"/>
          </p:nvPr>
        </p:nvSpPr>
        <p:spPr>
          <a:xfrm>
            <a:off x="4666985" y="4832350"/>
            <a:ext cx="2338387" cy="188913"/>
          </a:xfrm>
        </p:spPr>
        <p:txBody>
          <a:bodyPr/>
          <a:lstStyle/>
          <a:p>
            <a:r>
              <a:rPr lang="en-US" dirty="0"/>
              <a:t>Ransomware Demo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14" y="651442"/>
            <a:ext cx="6433458" cy="361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22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06414" y="626806"/>
            <a:ext cx="7805007" cy="4329390"/>
          </a:xfrm>
        </p:spPr>
        <p:txBody>
          <a:bodyPr wrap="square">
            <a:spAutoFit/>
          </a:bodyPr>
          <a:lstStyle/>
          <a:p>
            <a:pPr marL="285750" lvl="3" indent="-285750">
              <a:spcBef>
                <a:spcPts val="400"/>
              </a:spcBef>
            </a:pPr>
            <a:r>
              <a:rPr lang="en-US" sz="1800" dirty="0" smtClean="0">
                <a:solidFill>
                  <a:srgbClr val="000000"/>
                </a:solidFill>
              </a:rPr>
              <a:t>Highly </a:t>
            </a:r>
            <a:r>
              <a:rPr lang="en-US" sz="1800" dirty="0">
                <a:solidFill>
                  <a:srgbClr val="000000"/>
                </a:solidFill>
              </a:rPr>
              <a:t>specialized, technical, experienced, certified</a:t>
            </a:r>
          </a:p>
          <a:p>
            <a:pPr marL="285750" lvl="3" indent="-285750">
              <a:spcBef>
                <a:spcPts val="400"/>
              </a:spcBef>
            </a:pPr>
            <a:r>
              <a:rPr lang="en-US" sz="1800" dirty="0" smtClean="0">
                <a:solidFill>
                  <a:srgbClr val="000000"/>
                </a:solidFill>
              </a:rPr>
              <a:t>Research </a:t>
            </a:r>
            <a:r>
              <a:rPr lang="en-US" sz="1800" dirty="0">
                <a:solidFill>
                  <a:srgbClr val="000000"/>
                </a:solidFill>
              </a:rPr>
              <a:t>and development presented at nationally-recognized conferences</a:t>
            </a:r>
          </a:p>
          <a:p>
            <a:pPr marL="285750" lvl="3" indent="-285750">
              <a:spcBef>
                <a:spcPts val="400"/>
              </a:spcBef>
            </a:pPr>
            <a:r>
              <a:rPr lang="en-US" sz="1800" dirty="0">
                <a:solidFill>
                  <a:srgbClr val="000000"/>
                </a:solidFill>
              </a:rPr>
              <a:t>Publishers of tools </a:t>
            </a:r>
            <a:r>
              <a:rPr lang="en-US" sz="1800" dirty="0" smtClean="0">
                <a:solidFill>
                  <a:srgbClr val="000000"/>
                </a:solidFill>
              </a:rPr>
              <a:t>and original research used </a:t>
            </a:r>
            <a:r>
              <a:rPr lang="en-US" sz="1800" dirty="0">
                <a:solidFill>
                  <a:srgbClr val="000000"/>
                </a:solidFill>
              </a:rPr>
              <a:t>by penetration testers world-wide</a:t>
            </a:r>
          </a:p>
          <a:p>
            <a:pPr marL="285750" lvl="3" indent="-285750">
              <a:spcBef>
                <a:spcPts val="400"/>
              </a:spcBef>
            </a:pPr>
            <a:r>
              <a:rPr lang="en-US" sz="1800" dirty="0">
                <a:solidFill>
                  <a:srgbClr val="000000"/>
                </a:solidFill>
              </a:rPr>
              <a:t>Sought-after thought leaders and consultants</a:t>
            </a:r>
          </a:p>
          <a:p>
            <a:pPr marL="285750" lvl="3" indent="-285750">
              <a:spcBef>
                <a:spcPts val="400"/>
              </a:spcBef>
            </a:pPr>
            <a:r>
              <a:rPr lang="en-US" sz="1800" dirty="0">
                <a:solidFill>
                  <a:srgbClr val="000000"/>
                </a:solidFill>
              </a:rPr>
              <a:t>In practice since 1998</a:t>
            </a:r>
          </a:p>
          <a:p>
            <a:pPr marL="285750" lvl="3" indent="-285750">
              <a:spcBef>
                <a:spcPts val="400"/>
              </a:spcBef>
            </a:pPr>
            <a:r>
              <a:rPr lang="en-US" sz="1800" dirty="0">
                <a:solidFill>
                  <a:srgbClr val="000000"/>
                </a:solidFill>
              </a:rPr>
              <a:t>Vendor-neutral, product-neutral discovery and evaluation of security weaknesses</a:t>
            </a:r>
          </a:p>
          <a:p>
            <a:pPr marL="285750" lvl="3" indent="-285750">
              <a:spcBef>
                <a:spcPts val="400"/>
              </a:spcBef>
            </a:pPr>
            <a:r>
              <a:rPr lang="en-US" sz="1800" dirty="0">
                <a:solidFill>
                  <a:srgbClr val="000000"/>
                </a:solidFill>
              </a:rPr>
              <a:t>Custom-tailored engagements, hand-crafted work product, confidential </a:t>
            </a:r>
            <a:r>
              <a:rPr lang="en-US" sz="1800" dirty="0" smtClean="0">
                <a:solidFill>
                  <a:srgbClr val="000000"/>
                </a:solidFill>
              </a:rPr>
              <a:t>consultation</a:t>
            </a:r>
          </a:p>
          <a:p>
            <a:pPr marL="285750" lvl="3" indent="-285750">
              <a:spcBef>
                <a:spcPts val="400"/>
              </a:spcBef>
            </a:pPr>
            <a:r>
              <a:rPr lang="en-US" sz="1800" dirty="0" smtClean="0">
                <a:solidFill>
                  <a:srgbClr val="000000"/>
                </a:solidFill>
              </a:rPr>
              <a:t>We go to the same conferences, read the same whitepapers, use the same (or better!) tools as our competitors and bad guys</a:t>
            </a:r>
          </a:p>
        </p:txBody>
      </p:sp>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22</a:t>
            </a:fld>
            <a:endParaRPr lang="en-US" b="1" dirty="0"/>
          </a:p>
        </p:txBody>
      </p:sp>
      <p:sp>
        <p:nvSpPr>
          <p:cNvPr id="2" name="Title 1"/>
          <p:cNvSpPr>
            <a:spLocks noGrp="1"/>
          </p:cNvSpPr>
          <p:nvPr>
            <p:ph type="title"/>
          </p:nvPr>
        </p:nvSpPr>
        <p:spPr>
          <a:xfrm>
            <a:off x="506414" y="199023"/>
            <a:ext cx="6889902" cy="427783"/>
          </a:xfrm>
        </p:spPr>
        <p:txBody>
          <a:bodyPr/>
          <a:lstStyle/>
          <a:p>
            <a:r>
              <a:rPr lang="en-US" cap="none" dirty="0" smtClean="0">
                <a:solidFill>
                  <a:srgbClr val="E70023"/>
                </a:solidFill>
                <a:latin typeface="Verdana" charset="0"/>
                <a:ea typeface="MS PGothic" charset="0"/>
              </a:rPr>
              <a:t>CDW’s Information Security Solutions Practice</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Security Practice </a:t>
            </a:r>
            <a:r>
              <a:rPr lang="en-US" dirty="0" smtClean="0"/>
              <a:t>Overview</a:t>
            </a:r>
            <a:endParaRPr lang="en-US" dirty="0"/>
          </a:p>
        </p:txBody>
      </p:sp>
    </p:spTree>
    <p:extLst>
      <p:ext uri="{BB962C8B-B14F-4D97-AF65-F5344CB8AC3E}">
        <p14:creationId xmlns:p14="http://schemas.microsoft.com/office/powerpoint/2010/main" val="673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23</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Lachniet’s </a:t>
            </a:r>
            <a:r>
              <a:rPr lang="en-US" altLang="en-US" sz="2400" cap="none" dirty="0" smtClean="0">
                <a:latin typeface="Verdana" pitchFamily="34" charset="0"/>
                <a:cs typeface="Verdana" pitchFamily="34" charset="0"/>
              </a:rPr>
              <a:t>Top-10 Controls List</a:t>
            </a: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3549690"/>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a:solidFill>
                  <a:srgbClr val="707070"/>
                </a:solidFill>
                <a:latin typeface="Verdana"/>
                <a:ea typeface="+mn-ea"/>
                <a:cs typeface="Verdana"/>
                <a:sym typeface="Wingdings" panose="05000000000000000000" pitchFamily="2" charset="2"/>
              </a:rPr>
              <a:t>Since Top-N lists are so popular, I made my own based on the things that slow me up the most when I am </a:t>
            </a:r>
            <a:r>
              <a:rPr lang="en-US" sz="1600" u="sng" dirty="0">
                <a:solidFill>
                  <a:srgbClr val="707070"/>
                </a:solidFill>
                <a:latin typeface="Verdana"/>
                <a:ea typeface="+mn-ea"/>
                <a:cs typeface="Verdana"/>
                <a:sym typeface="Wingdings" panose="05000000000000000000" pitchFamily="2" charset="2"/>
              </a:rPr>
              <a:t>attacking</a:t>
            </a:r>
            <a:r>
              <a:rPr lang="en-US" sz="1600" dirty="0">
                <a:solidFill>
                  <a:srgbClr val="707070"/>
                </a:solidFill>
                <a:latin typeface="Verdana"/>
                <a:ea typeface="+mn-ea"/>
                <a:cs typeface="Verdana"/>
                <a:sym typeface="Wingdings" panose="05000000000000000000" pitchFamily="2" charset="2"/>
              </a:rPr>
              <a:t> an organization:</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Formal security management program</a:t>
            </a:r>
            <a:r>
              <a:rPr lang="en-US" sz="1400" dirty="0">
                <a:solidFill>
                  <a:srgbClr val="707070"/>
                </a:solidFill>
                <a:latin typeface="Verdana"/>
                <a:ea typeface="+mn-ea"/>
                <a:cs typeface="Verdana"/>
                <a:sym typeface="Wingdings" panose="05000000000000000000" pitchFamily="2" charset="2"/>
              </a:rPr>
              <a:t> – take time to do it right</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Software patching</a:t>
            </a:r>
            <a:r>
              <a:rPr lang="en-US" sz="1400" dirty="0">
                <a:solidFill>
                  <a:srgbClr val="707070"/>
                </a:solidFill>
                <a:latin typeface="Verdana"/>
                <a:ea typeface="+mn-ea"/>
                <a:cs typeface="Verdana"/>
                <a:sym typeface="Wingdings" panose="05000000000000000000" pitchFamily="2" charset="2"/>
              </a:rPr>
              <a:t> – especially third-party software like Acrobat</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Data Handling</a:t>
            </a:r>
            <a:r>
              <a:rPr lang="en-US" sz="1400" dirty="0">
                <a:solidFill>
                  <a:srgbClr val="707070"/>
                </a:solidFill>
                <a:latin typeface="Verdana"/>
                <a:ea typeface="+mn-ea"/>
                <a:cs typeface="Verdana"/>
                <a:sym typeface="Wingdings" panose="05000000000000000000" pitchFamily="2" charset="2"/>
              </a:rPr>
              <a:t> – data classification and handling, encryption</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Trust relationships</a:t>
            </a:r>
            <a:r>
              <a:rPr lang="en-US" sz="1400" dirty="0">
                <a:solidFill>
                  <a:srgbClr val="707070"/>
                </a:solidFill>
                <a:latin typeface="Verdana"/>
                <a:ea typeface="+mn-ea"/>
                <a:cs typeface="Verdana"/>
                <a:sym typeface="Wingdings" panose="05000000000000000000" pitchFamily="2" charset="2"/>
              </a:rPr>
              <a:t> – DNS, shared passwords and other windows “features”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Accounts and passwords</a:t>
            </a:r>
            <a:r>
              <a:rPr lang="en-US" sz="1400" dirty="0">
                <a:solidFill>
                  <a:srgbClr val="707070"/>
                </a:solidFill>
                <a:latin typeface="Verdana"/>
                <a:ea typeface="+mn-ea"/>
                <a:cs typeface="Verdana"/>
                <a:sym typeface="Wingdings" panose="05000000000000000000" pitchFamily="2" charset="2"/>
              </a:rPr>
              <a:t> – too many admins, too guessable a password</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Regular security testing</a:t>
            </a:r>
            <a:r>
              <a:rPr lang="en-US" sz="1400" dirty="0">
                <a:solidFill>
                  <a:srgbClr val="707070"/>
                </a:solidFill>
                <a:latin typeface="Verdana"/>
                <a:ea typeface="+mn-ea"/>
                <a:cs typeface="Verdana"/>
                <a:sym typeface="Wingdings" panose="05000000000000000000" pitchFamily="2" charset="2"/>
              </a:rPr>
              <a:t> – test </a:t>
            </a:r>
            <a:r>
              <a:rPr lang="en-US" sz="1400" u="sng" dirty="0">
                <a:solidFill>
                  <a:srgbClr val="707070"/>
                </a:solidFill>
                <a:latin typeface="Verdana"/>
                <a:ea typeface="+mn-ea"/>
                <a:cs typeface="Verdana"/>
                <a:sym typeface="Wingdings" panose="05000000000000000000" pitchFamily="2" charset="2"/>
              </a:rPr>
              <a:t>before</a:t>
            </a:r>
            <a:r>
              <a:rPr lang="en-US" sz="1400" dirty="0">
                <a:solidFill>
                  <a:srgbClr val="707070"/>
                </a:solidFill>
                <a:latin typeface="Verdana"/>
                <a:ea typeface="+mn-ea"/>
                <a:cs typeface="Verdana"/>
                <a:sym typeface="Wingdings" panose="05000000000000000000" pitchFamily="2" charset="2"/>
              </a:rPr>
              <a:t> someone else does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Logging and log analysis</a:t>
            </a:r>
            <a:r>
              <a:rPr lang="en-US" sz="1400" dirty="0">
                <a:solidFill>
                  <a:srgbClr val="707070"/>
                </a:solidFill>
                <a:latin typeface="Verdana"/>
                <a:ea typeface="+mn-ea"/>
                <a:cs typeface="Verdana"/>
                <a:sym typeface="Wingdings" panose="05000000000000000000" pitchFamily="2" charset="2"/>
              </a:rPr>
              <a:t> – system visibility and awareness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Incident response planning</a:t>
            </a:r>
            <a:r>
              <a:rPr lang="en-US" sz="1400" dirty="0">
                <a:solidFill>
                  <a:srgbClr val="707070"/>
                </a:solidFill>
                <a:latin typeface="Verdana"/>
                <a:ea typeface="+mn-ea"/>
                <a:cs typeface="Verdana"/>
                <a:sym typeface="Wingdings" panose="05000000000000000000" pitchFamily="2" charset="2"/>
              </a:rPr>
              <a:t> – communications and avoiding “chicken little”</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Border security</a:t>
            </a:r>
            <a:r>
              <a:rPr lang="en-US" sz="1400" b="1" dirty="0">
                <a:solidFill>
                  <a:srgbClr val="707070"/>
                </a:solidFill>
                <a:latin typeface="Verdana"/>
                <a:ea typeface="+mn-ea"/>
                <a:cs typeface="Verdana"/>
                <a:sym typeface="Wingdings" panose="05000000000000000000" pitchFamily="2" charset="2"/>
              </a:rPr>
              <a:t> </a:t>
            </a:r>
            <a:r>
              <a:rPr lang="en-US" sz="1400" dirty="0">
                <a:solidFill>
                  <a:srgbClr val="707070"/>
                </a:solidFill>
                <a:latin typeface="Verdana"/>
                <a:ea typeface="+mn-ea"/>
                <a:cs typeface="Verdana"/>
                <a:sym typeface="Wingdings" panose="05000000000000000000" pitchFamily="2" charset="2"/>
              </a:rPr>
              <a:t>– DMZ security and egress filtering</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Employee awareness</a:t>
            </a:r>
            <a:r>
              <a:rPr lang="en-US" sz="1400" dirty="0">
                <a:solidFill>
                  <a:srgbClr val="707070"/>
                </a:solidFill>
                <a:latin typeface="Verdana"/>
                <a:ea typeface="+mn-ea"/>
                <a:cs typeface="Verdana"/>
                <a:sym typeface="Wingdings" panose="05000000000000000000" pitchFamily="2" charset="2"/>
              </a:rPr>
              <a:t> – why not to open that attachment</a:t>
            </a:r>
          </a:p>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I will talk about each of these and how we assess them</a:t>
            </a:r>
            <a:endParaRPr lang="en-US" sz="1400" dirty="0">
              <a:solidFill>
                <a:srgbClr val="707070"/>
              </a:solidFill>
              <a:latin typeface="Verdana"/>
              <a:ea typeface="+mn-ea"/>
              <a:cs typeface="Verdana"/>
              <a:sym typeface="Wingdings" panose="05000000000000000000" pitchFamily="2" charset="2"/>
            </a:endParaRPr>
          </a:p>
        </p:txBody>
      </p:sp>
    </p:spTree>
    <p:extLst>
      <p:ext uri="{BB962C8B-B14F-4D97-AF65-F5344CB8AC3E}">
        <p14:creationId xmlns:p14="http://schemas.microsoft.com/office/powerpoint/2010/main" val="241649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24</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Formal Security Management – Use NIST 800-53!</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4052391"/>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ea typeface="+mn-ea"/>
                <a:cs typeface="Verdana"/>
                <a:sym typeface="Wingdings" panose="05000000000000000000" pitchFamily="2" charset="2"/>
              </a:rPr>
              <a:t>If you take nothing else away today, remember THIS!</a:t>
            </a:r>
          </a:p>
          <a:p>
            <a:pPr marL="342900" indent="-342900" fontAlgn="auto">
              <a:spcBef>
                <a:spcPts val="400"/>
              </a:spcBef>
              <a:spcAft>
                <a:spcPts val="0"/>
              </a:spcAft>
              <a:buFont typeface="Arial" panose="020B0604020202020204" pitchFamily="34" charset="0"/>
              <a:buChar char="•"/>
              <a:defRPr/>
            </a:pPr>
            <a:r>
              <a:rPr lang="en-US" sz="1600" dirty="0">
                <a:solidFill>
                  <a:srgbClr val="707070"/>
                </a:solidFill>
                <a:latin typeface="Verdana"/>
                <a:cs typeface="Verdana"/>
                <a:sym typeface="Wingdings" panose="05000000000000000000" pitchFamily="2" charset="2"/>
                <a:hlinkClick r:id="rId3"/>
              </a:rPr>
              <a:t>http://</a:t>
            </a:r>
            <a:r>
              <a:rPr lang="en-US" sz="1600" dirty="0" smtClean="0">
                <a:solidFill>
                  <a:srgbClr val="707070"/>
                </a:solidFill>
                <a:latin typeface="Verdana"/>
                <a:cs typeface="Verdana"/>
                <a:sym typeface="Wingdings" panose="05000000000000000000" pitchFamily="2" charset="2"/>
                <a:hlinkClick r:id="rId3"/>
              </a:rPr>
              <a:t>nvlpubs.nist.gov/nistpubs/SpecialPublications/NIST.SP.800-53r4.pdf</a:t>
            </a:r>
            <a:r>
              <a:rPr lang="en-US" sz="1600" dirty="0" smtClean="0">
                <a:solidFill>
                  <a:srgbClr val="707070"/>
                </a:solidFill>
                <a:latin typeface="Verdana"/>
                <a:cs typeface="Verdana"/>
                <a:sym typeface="Wingdings" panose="05000000000000000000" pitchFamily="2" charset="2"/>
              </a:rPr>
              <a:t> </a:t>
            </a:r>
          </a:p>
          <a:p>
            <a:pPr marL="342900" indent="-342900" fontAlgn="auto">
              <a:spcBef>
                <a:spcPts val="400"/>
              </a:spcBef>
              <a:spcAft>
                <a:spcPts val="0"/>
              </a:spcAft>
              <a:buFont typeface="Arial" panose="020B0604020202020204" pitchFamily="34" charset="0"/>
              <a:buChar char="•"/>
              <a:defRPr/>
            </a:pPr>
            <a:endParaRPr lang="en-US" sz="1600" dirty="0">
              <a:solidFill>
                <a:srgbClr val="707070"/>
              </a:solidFill>
              <a:latin typeface="Verdana"/>
              <a:cs typeface="Verdana"/>
              <a:sym typeface="Wingdings" panose="05000000000000000000" pitchFamily="2" charset="2"/>
            </a:endParaRPr>
          </a:p>
          <a:p>
            <a:pPr lvl="1">
              <a:spcBef>
                <a:spcPts val="400"/>
              </a:spcBef>
              <a:defRPr/>
            </a:pPr>
            <a:r>
              <a:rPr lang="en-US" sz="1600" b="1" dirty="0">
                <a:solidFill>
                  <a:srgbClr val="707070"/>
                </a:solidFill>
                <a:latin typeface="Verdana"/>
                <a:cs typeface="Verdana"/>
                <a:sym typeface="Wingdings" panose="05000000000000000000" pitchFamily="2" charset="2"/>
              </a:rPr>
              <a:t>“Security and Privacy Controls </a:t>
            </a:r>
            <a:r>
              <a:rPr lang="en-US" sz="1600" b="1" dirty="0" smtClean="0">
                <a:solidFill>
                  <a:srgbClr val="707070"/>
                </a:solidFill>
                <a:latin typeface="Verdana"/>
                <a:cs typeface="Verdana"/>
                <a:sym typeface="Wingdings" panose="05000000000000000000" pitchFamily="2" charset="2"/>
              </a:rPr>
              <a:t>for Federal </a:t>
            </a:r>
            <a:r>
              <a:rPr lang="en-US" sz="1600" b="1" dirty="0">
                <a:solidFill>
                  <a:srgbClr val="707070"/>
                </a:solidFill>
                <a:latin typeface="Verdana"/>
                <a:cs typeface="Verdana"/>
                <a:sym typeface="Wingdings" panose="05000000000000000000" pitchFamily="2" charset="2"/>
              </a:rPr>
              <a:t>Information </a:t>
            </a:r>
            <a:r>
              <a:rPr lang="en-US" sz="1600" b="1" dirty="0" smtClean="0">
                <a:solidFill>
                  <a:srgbClr val="707070"/>
                </a:solidFill>
                <a:latin typeface="Verdana"/>
                <a:cs typeface="Verdana"/>
                <a:sym typeface="Wingdings" panose="05000000000000000000" pitchFamily="2" charset="2"/>
              </a:rPr>
              <a:t>Systems and Organizations”</a:t>
            </a:r>
          </a:p>
          <a:p>
            <a:pPr fontAlgn="auto">
              <a:spcBef>
                <a:spcPts val="400"/>
              </a:spcBef>
              <a:spcAft>
                <a:spcPts val="0"/>
              </a:spcAft>
              <a:defRPr/>
            </a:pPr>
            <a:endParaRPr lang="en-US" sz="1600" dirty="0">
              <a:solidFill>
                <a:srgbClr val="707070"/>
              </a:solidFill>
              <a:latin typeface="Verdana"/>
              <a:cs typeface="Verdana"/>
              <a:sym typeface="Wingdings" panose="05000000000000000000" pitchFamily="2" charset="2"/>
            </a:endParaRP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Free to you (if you don’t count taxes)</a:t>
            </a: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Last update April 2013</a:t>
            </a: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Used by all federal government agencies</a:t>
            </a: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Subsets required for any federal subcontractor (including universities doing research, manufacturers, etc.)</a:t>
            </a: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Excellent, actionable information!  Not like your typical fluffy control framework</a:t>
            </a:r>
          </a:p>
          <a:p>
            <a:pPr marL="285750" indent="-28575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If anything, there is </a:t>
            </a:r>
            <a:r>
              <a:rPr lang="en-US" sz="1600" u="sng" dirty="0" smtClean="0">
                <a:solidFill>
                  <a:srgbClr val="707070"/>
                </a:solidFill>
                <a:latin typeface="Verdana"/>
                <a:cs typeface="Verdana"/>
                <a:sym typeface="Wingdings" panose="05000000000000000000" pitchFamily="2" charset="2"/>
              </a:rPr>
              <a:t>too much</a:t>
            </a:r>
            <a:r>
              <a:rPr lang="en-US" sz="1600" dirty="0" smtClean="0">
                <a:solidFill>
                  <a:srgbClr val="707070"/>
                </a:solidFill>
                <a:latin typeface="Verdana"/>
                <a:cs typeface="Verdana"/>
                <a:sym typeface="Wingdings" panose="05000000000000000000" pitchFamily="2" charset="2"/>
              </a:rPr>
              <a:t> information you can use</a:t>
            </a:r>
            <a:endParaRPr lang="en-US" sz="1400" dirty="0">
              <a:solidFill>
                <a:srgbClr val="707070"/>
              </a:solidFill>
              <a:latin typeface="Verdana"/>
              <a:ea typeface="+mn-ea"/>
              <a:cs typeface="Verdana"/>
              <a:sym typeface="Wingdings" panose="05000000000000000000" pitchFamily="2" charset="2"/>
            </a:endParaRPr>
          </a:p>
        </p:txBody>
      </p:sp>
    </p:spTree>
    <p:extLst>
      <p:ext uri="{BB962C8B-B14F-4D97-AF65-F5344CB8AC3E}">
        <p14:creationId xmlns:p14="http://schemas.microsoft.com/office/powerpoint/2010/main" val="1108885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25</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NIST 800-53</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636072"/>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Covers a wide variety of technical and procedural stuff</a:t>
            </a:r>
          </a:p>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Also many other NIST guidelines in specific areas (cloud, crypto, etc.)</a:t>
            </a:r>
            <a:endParaRPr lang="en-US" sz="1600" dirty="0">
              <a:solidFill>
                <a:srgbClr val="707070"/>
              </a:solidFill>
              <a:latin typeface="Verdana"/>
              <a:cs typeface="Verdana"/>
              <a:sym typeface="Wingdings" panose="05000000000000000000" pitchFamily="2" charset="2"/>
            </a:endParaRPr>
          </a:p>
        </p:txBody>
      </p:sp>
      <p:pic>
        <p:nvPicPr>
          <p:cNvPr id="7" name="Picture 2" title="NIST 800-53 r4 Example Categ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83" y="1665696"/>
            <a:ext cx="7960317" cy="259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053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26</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NIST 800-53</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307777"/>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400" dirty="0" smtClean="0">
                <a:solidFill>
                  <a:srgbClr val="707070"/>
                </a:solidFill>
                <a:latin typeface="Verdana"/>
                <a:cs typeface="Verdana"/>
                <a:sym typeface="Wingdings" panose="05000000000000000000" pitchFamily="2" charset="2"/>
              </a:rPr>
              <a:t>Example section:</a:t>
            </a:r>
            <a:endParaRPr lang="en-US" sz="1400" dirty="0">
              <a:solidFill>
                <a:srgbClr val="707070"/>
              </a:solidFill>
              <a:latin typeface="Verdana"/>
              <a:cs typeface="Verdana"/>
              <a:sym typeface="Wingdings" panose="05000000000000000000" pitchFamily="2" charset="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383" y="1088826"/>
            <a:ext cx="6445189" cy="387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974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27</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NIST 800-53</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433" y="831674"/>
            <a:ext cx="5606665" cy="41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98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28</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How we use NIST 800-53</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4170372"/>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Practices and procedures framework assessments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On-site interviews of both technical and non-technical customer representatives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Review documentation, policies and procedures</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Analyze systems</a:t>
            </a:r>
            <a:r>
              <a:rPr lang="en-US" sz="1500" dirty="0">
                <a:solidFill>
                  <a:srgbClr val="707070"/>
                </a:solidFill>
                <a:latin typeface="Verdana"/>
                <a:cs typeface="Verdana"/>
                <a:sym typeface="Wingdings" panose="05000000000000000000" pitchFamily="2" charset="2"/>
              </a:rPr>
              <a:t>, data flows, protocols and interconnections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Standards-based compliance and readiness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HIPAA / HITECH (Healthcare)</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NIST 800-53 (Federal government and </a:t>
            </a:r>
            <a:r>
              <a:rPr lang="en-US" sz="1500" dirty="0" smtClean="0">
                <a:solidFill>
                  <a:srgbClr val="707070"/>
                </a:solidFill>
                <a:latin typeface="Verdana"/>
                <a:cs typeface="Verdana"/>
                <a:sym typeface="Wingdings" panose="05000000000000000000" pitchFamily="2" charset="2"/>
              </a:rPr>
              <a:t>contractors)</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PCI </a:t>
            </a:r>
            <a:r>
              <a:rPr lang="en-US" sz="1500" dirty="0">
                <a:solidFill>
                  <a:srgbClr val="707070"/>
                </a:solidFill>
                <a:latin typeface="Verdana"/>
                <a:cs typeface="Verdana"/>
                <a:sym typeface="Wingdings" panose="05000000000000000000" pitchFamily="2" charset="2"/>
              </a:rPr>
              <a:t>(Payment card industry</a:t>
            </a:r>
            <a:r>
              <a:rPr lang="en-US" sz="1500" dirty="0" smtClean="0">
                <a:solidFill>
                  <a:srgbClr val="707070"/>
                </a:solidFill>
                <a:latin typeface="Verdana"/>
                <a:cs typeface="Verdana"/>
                <a:sym typeface="Wingdings" panose="05000000000000000000" pitchFamily="2" charset="2"/>
              </a:rPr>
              <a:t>)</a:t>
            </a:r>
          </a:p>
          <a:p>
            <a:pPr marL="342900"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Create recommendations that map back to NIST 800-53 with subjective metrics for priority and cost</a:t>
            </a:r>
          </a:p>
          <a:p>
            <a:pPr marL="342900"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 good way to evaluate simple improvements to people-based systems</a:t>
            </a:r>
          </a:p>
          <a:p>
            <a:pPr marL="342900"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 good way to identify new policies and procedures to create</a:t>
            </a:r>
          </a:p>
          <a:p>
            <a:pPr marL="342900"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 good way to find security flaws not otherwise easily found on network</a:t>
            </a:r>
          </a:p>
          <a:p>
            <a:pPr marL="342900"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 good way to prioritize projects over multiple years</a:t>
            </a:r>
            <a:endParaRPr lang="en-US" sz="1500" dirty="0">
              <a:solidFill>
                <a:srgbClr val="707070"/>
              </a:solidFill>
              <a:latin typeface="Verdana"/>
              <a:cs typeface="Verdana"/>
              <a:sym typeface="Wingdings" panose="05000000000000000000" pitchFamily="2" charset="2"/>
            </a:endParaRPr>
          </a:p>
        </p:txBody>
      </p:sp>
    </p:spTree>
    <p:extLst>
      <p:ext uri="{BB962C8B-B14F-4D97-AF65-F5344CB8AC3E}">
        <p14:creationId xmlns:p14="http://schemas.microsoft.com/office/powerpoint/2010/main" val="2066494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29</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Example NIST-Mapped recommendations</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167" y="781707"/>
            <a:ext cx="6763696" cy="42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0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9EDA2F89-31E1-4E68-85D9-94C22A309717}" type="slidenum">
              <a:rPr lang="en-US" altLang="en-US" sz="800" smtClean="0">
                <a:solidFill>
                  <a:schemeClr val="tx1"/>
                </a:solidFill>
                <a:latin typeface="Calibri" pitchFamily="34" charset="0"/>
              </a:rPr>
              <a:pPr eaLnBrk="1" hangingPunct="1">
                <a:spcBef>
                  <a:spcPct val="0"/>
                </a:spcBef>
                <a:buFontTx/>
                <a:buNone/>
              </a:pPr>
              <a:t>3</a:t>
            </a:fld>
            <a:endParaRPr lang="en-US" altLang="en-US" sz="800" dirty="0" smtClean="0">
              <a:solidFill>
                <a:schemeClr val="tx1"/>
              </a:solidFill>
              <a:latin typeface="Calibri" pitchFamily="34" charset="0"/>
            </a:endParaRPr>
          </a:p>
        </p:txBody>
      </p:sp>
      <p:sp>
        <p:nvSpPr>
          <p:cNvPr id="20483" name="Title 3"/>
          <p:cNvSpPr>
            <a:spLocks noGrp="1"/>
          </p:cNvSpPr>
          <p:nvPr>
            <p:ph type="title"/>
          </p:nvPr>
        </p:nvSpPr>
        <p:spPr bwMode="auto">
          <a:xfrm>
            <a:off x="736600" y="170260"/>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About The Speaker</a:t>
            </a:r>
          </a:p>
        </p:txBody>
      </p:sp>
      <p:sp>
        <p:nvSpPr>
          <p:cNvPr id="2048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1838" y="752476"/>
            <a:ext cx="8183562" cy="4493538"/>
          </a:xfrm>
          <a:prstGeom prst="rect">
            <a:avLst/>
          </a:prstGeom>
          <a:noFill/>
        </p:spPr>
        <p:txBody>
          <a:bodyPr>
            <a:spAutoFit/>
          </a:bodyPr>
          <a:lstStyle/>
          <a:p>
            <a:pPr marL="342900"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Historical perspective</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Hundreds of assessments over the last 15 years</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Penetration tests – i.e. “White Hat Hacking”</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Policy and Procedure Gap Analysis</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Incident Response / forensics</a:t>
            </a:r>
          </a:p>
          <a:p>
            <a:pPr marL="342900"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Prior to doing consulting I was a K12 technology director</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Approximately 3,500 kids</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Annual budget of $300k - $600k</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Team of 5-8 staff</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Inherited 12-site WAN with 56k Leased Lines, Netware 4.0, Groupwise</a:t>
            </a:r>
          </a:p>
          <a:p>
            <a:pPr marL="800100" lvl="1" indent="-342900" fontAlgn="auto">
              <a:spcAft>
                <a:spcPts val="600"/>
              </a:spcAft>
              <a:buFont typeface="Arial" panose="020B0604020202020204" pitchFamily="34" charset="0"/>
              <a:buChar char="•"/>
              <a:defRPr/>
            </a:pPr>
            <a:r>
              <a:rPr lang="en-US" sz="1600" dirty="0">
                <a:solidFill>
                  <a:srgbClr val="707070"/>
                </a:solidFill>
                <a:latin typeface="Verdana"/>
                <a:ea typeface="+mn-ea"/>
                <a:cs typeface="Verdana"/>
              </a:rPr>
              <a:t>Most board positions on Michigan Association for Educational Data Systems (mostly technical, non-curriculum)</a:t>
            </a:r>
          </a:p>
          <a:p>
            <a:pPr marL="342900" indent="-342900" fontAlgn="auto">
              <a:spcBef>
                <a:spcPts val="600"/>
              </a:spcBef>
              <a:spcAft>
                <a:spcPts val="600"/>
              </a:spcAft>
              <a:buFont typeface="Arial" panose="020B0604020202020204" pitchFamily="34" charset="0"/>
              <a:buChar char="•"/>
              <a:defRPr/>
            </a:pPr>
            <a:endParaRPr lang="en-US" dirty="0">
              <a:solidFill>
                <a:srgbClr val="707070"/>
              </a:solidFill>
              <a:latin typeface="Verdana"/>
              <a:ea typeface="+mn-ea"/>
              <a:cs typeface="Verdana"/>
            </a:endParaRPr>
          </a:p>
        </p:txBody>
      </p:sp>
    </p:spTree>
    <p:extLst>
      <p:ext uri="{BB962C8B-B14F-4D97-AF65-F5344CB8AC3E}">
        <p14:creationId xmlns:p14="http://schemas.microsoft.com/office/powerpoint/2010/main" val="642410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30</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Penetration Testing – Not Just about Patches</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3390672"/>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What a Penetration Test should be</a:t>
            </a:r>
            <a:endParaRPr lang="en-US" sz="1600" dirty="0">
              <a:solidFill>
                <a:srgbClr val="707070"/>
              </a:solidFill>
              <a:latin typeface="Verdana"/>
              <a:cs typeface="Verdana"/>
              <a:sym typeface="Wingdings" panose="05000000000000000000" pitchFamily="2" charset="2"/>
            </a:endParaRP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More than just running a scanner and handing over a report</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Actionable reporting on the important stuff, forget the little stuff</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Actual </a:t>
            </a:r>
            <a:r>
              <a:rPr lang="en-US" sz="1500" dirty="0">
                <a:solidFill>
                  <a:srgbClr val="707070"/>
                </a:solidFill>
                <a:latin typeface="Verdana"/>
                <a:cs typeface="Verdana"/>
                <a:sym typeface="Wingdings" panose="05000000000000000000" pitchFamily="2" charset="2"/>
              </a:rPr>
              <a:t>“hacking” by benevolent hackers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Use the same tools and techniques as the bad guys </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Over the Internet or </a:t>
            </a:r>
            <a:r>
              <a:rPr lang="en-US" sz="1500" dirty="0" smtClean="0">
                <a:solidFill>
                  <a:srgbClr val="707070"/>
                </a:solidFill>
                <a:latin typeface="Verdana"/>
                <a:cs typeface="Verdana"/>
                <a:sym typeface="Wingdings" panose="05000000000000000000" pitchFamily="2" charset="2"/>
              </a:rPr>
              <a:t>on-location</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“Capture the Flag” targets – go after specific systems or data types</a:t>
            </a:r>
            <a:endParaRPr lang="en-US" sz="1500" dirty="0">
              <a:solidFill>
                <a:srgbClr val="707070"/>
              </a:solidFill>
              <a:latin typeface="Verdana"/>
              <a:cs typeface="Verdana"/>
              <a:sym typeface="Wingdings" panose="05000000000000000000" pitchFamily="2" charset="2"/>
            </a:endParaRP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Networks, servers, workstations, wireless, Windows, UNIX, databases </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You name it, we can (probably) hack it</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Over 95% success rate getting  administrator access when plugged into the internal network</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You can participate and learn! (purple teaming)</a:t>
            </a:r>
            <a:endParaRPr lang="en-US" sz="1500" dirty="0">
              <a:solidFill>
                <a:srgbClr val="707070"/>
              </a:solidFill>
              <a:latin typeface="Verdana"/>
              <a:cs typeface="Verdana"/>
              <a:sym typeface="Wingdings" panose="05000000000000000000" pitchFamily="2" charset="2"/>
            </a:endParaRPr>
          </a:p>
        </p:txBody>
      </p:sp>
    </p:spTree>
    <p:extLst>
      <p:ext uri="{BB962C8B-B14F-4D97-AF65-F5344CB8AC3E}">
        <p14:creationId xmlns:p14="http://schemas.microsoft.com/office/powerpoint/2010/main" val="423040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31</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a:latin typeface="Verdana" pitchFamily="34" charset="0"/>
                <a:cs typeface="Verdana" pitchFamily="34" charset="0"/>
              </a:rPr>
              <a:t>Penetration Testing – Not Just about Patches</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3980577"/>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a:solidFill>
                  <a:srgbClr val="707070"/>
                </a:solidFill>
                <a:latin typeface="Verdana"/>
                <a:cs typeface="Verdana"/>
                <a:sym typeface="Wingdings" panose="05000000000000000000" pitchFamily="2" charset="2"/>
              </a:rPr>
              <a:t>Application security:</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“Deep dive” assessment of platforms and applications such as web servers with back-end SQL databases</a:t>
            </a:r>
          </a:p>
          <a:p>
            <a:pPr marL="800100" lvl="1" indent="-342900">
              <a:spcBef>
                <a:spcPts val="400"/>
              </a:spcBef>
              <a:buFont typeface="Arial" panose="020B0604020202020204" pitchFamily="34" charset="0"/>
              <a:buChar char="•"/>
              <a:defRPr/>
            </a:pPr>
            <a:r>
              <a:rPr lang="en-US" sz="1500" dirty="0">
                <a:solidFill>
                  <a:srgbClr val="707070"/>
                </a:solidFill>
                <a:latin typeface="Verdana"/>
                <a:cs typeface="Verdana"/>
                <a:sym typeface="Wingdings" panose="05000000000000000000" pitchFamily="2" charset="2"/>
              </a:rPr>
              <a:t>Deep understanding of application development best practices and </a:t>
            </a:r>
            <a:r>
              <a:rPr lang="en-US" sz="1500" dirty="0" smtClean="0">
                <a:solidFill>
                  <a:srgbClr val="707070"/>
                </a:solidFill>
                <a:latin typeface="Verdana"/>
                <a:cs typeface="Verdana"/>
                <a:sym typeface="Wingdings" panose="05000000000000000000" pitchFamily="2" charset="2"/>
              </a:rPr>
              <a:t>technologies</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Source code review</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Vetting of third party products or services</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Use of cloud security</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Encryption</a:t>
            </a:r>
          </a:p>
          <a:p>
            <a:pPr marL="800100" lvl="1" indent="-342900">
              <a:spcBef>
                <a:spcPts val="400"/>
              </a:spcBef>
              <a:buFont typeface="Arial" panose="020B0604020202020204" pitchFamily="34" charset="0"/>
              <a:buChar char="•"/>
              <a:defRPr/>
            </a:pPr>
            <a:r>
              <a:rPr lang="en-US" sz="1500" dirty="0" smtClean="0">
                <a:solidFill>
                  <a:srgbClr val="707070"/>
                </a:solidFill>
                <a:latin typeface="Verdana"/>
                <a:cs typeface="Verdana"/>
                <a:sym typeface="Wingdings" panose="05000000000000000000" pitchFamily="2" charset="2"/>
              </a:rPr>
              <a:t>Compliance with OWASP.ORG standards</a:t>
            </a:r>
            <a:endParaRPr lang="en-US" sz="1600" dirty="0">
              <a:solidFill>
                <a:srgbClr val="707070"/>
              </a:solidFill>
              <a:latin typeface="Verdana"/>
              <a:cs typeface="Verdana"/>
              <a:sym typeface="Wingdings" panose="05000000000000000000" pitchFamily="2" charset="2"/>
            </a:endParaRPr>
          </a:p>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cs typeface="Verdana"/>
                <a:sym typeface="Wingdings" panose="05000000000000000000" pitchFamily="2" charset="2"/>
              </a:rPr>
              <a:t>Social </a:t>
            </a:r>
            <a:r>
              <a:rPr lang="en-US" sz="1600" dirty="0">
                <a:solidFill>
                  <a:srgbClr val="707070"/>
                </a:solidFill>
                <a:latin typeface="Verdana"/>
                <a:cs typeface="Verdana"/>
                <a:sym typeface="Wingdings" panose="05000000000000000000" pitchFamily="2" charset="2"/>
              </a:rPr>
              <a:t>engineering and phishing</a:t>
            </a:r>
          </a:p>
          <a:p>
            <a:pPr marL="800100" lvl="1" indent="-342900">
              <a:spcBef>
                <a:spcPts val="400"/>
              </a:spcBef>
              <a:buFont typeface="Arial" panose="020B0604020202020204" pitchFamily="34" charset="0"/>
              <a:buChar char="•"/>
              <a:defRPr/>
            </a:pPr>
            <a:r>
              <a:rPr lang="en-US" sz="1600" dirty="0">
                <a:solidFill>
                  <a:srgbClr val="707070"/>
                </a:solidFill>
                <a:latin typeface="Verdana"/>
                <a:cs typeface="Verdana"/>
                <a:sym typeface="Wingdings" panose="05000000000000000000" pitchFamily="2" charset="2"/>
              </a:rPr>
              <a:t>Sneaky and customized e-mail attacks and exploitation</a:t>
            </a:r>
          </a:p>
          <a:p>
            <a:pPr marL="800100" lvl="1" indent="-342900">
              <a:spcBef>
                <a:spcPts val="400"/>
              </a:spcBef>
              <a:buFont typeface="Arial" panose="020B0604020202020204" pitchFamily="34" charset="0"/>
              <a:buChar char="•"/>
              <a:defRPr/>
            </a:pPr>
            <a:r>
              <a:rPr lang="en-US" sz="1600" dirty="0">
                <a:solidFill>
                  <a:srgbClr val="707070"/>
                </a:solidFill>
                <a:latin typeface="Verdana"/>
                <a:cs typeface="Verdana"/>
                <a:sym typeface="Wingdings" panose="05000000000000000000" pitchFamily="2" charset="2"/>
              </a:rPr>
              <a:t>Telephone pretexting to obtain password resets or sensitive info</a:t>
            </a:r>
          </a:p>
          <a:p>
            <a:pPr marL="800100" lvl="1" indent="-342900">
              <a:spcBef>
                <a:spcPts val="400"/>
              </a:spcBef>
              <a:buFont typeface="Arial" panose="020B0604020202020204" pitchFamily="34" charset="0"/>
              <a:buChar char="•"/>
              <a:defRPr/>
            </a:pPr>
            <a:r>
              <a:rPr lang="en-US" sz="1600" dirty="0">
                <a:solidFill>
                  <a:srgbClr val="707070"/>
                </a:solidFill>
                <a:latin typeface="Verdana"/>
                <a:cs typeface="Verdana"/>
                <a:sym typeface="Wingdings" panose="05000000000000000000" pitchFamily="2" charset="2"/>
              </a:rPr>
              <a:t>Sneak into restricted areas</a:t>
            </a:r>
          </a:p>
        </p:txBody>
      </p:sp>
    </p:spTree>
    <p:extLst>
      <p:ext uri="{BB962C8B-B14F-4D97-AF65-F5344CB8AC3E}">
        <p14:creationId xmlns:p14="http://schemas.microsoft.com/office/powerpoint/2010/main" val="4230402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32</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Lachniet’s </a:t>
            </a:r>
            <a:r>
              <a:rPr lang="en-US" altLang="en-US" sz="2400" cap="none" dirty="0" smtClean="0">
                <a:latin typeface="Verdana" pitchFamily="34" charset="0"/>
                <a:cs typeface="Verdana" pitchFamily="34" charset="0"/>
              </a:rPr>
              <a:t>Top-10 Controls List</a:t>
            </a: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6600" y="781050"/>
            <a:ext cx="8178800" cy="3005951"/>
          </a:xfrm>
          <a:prstGeom prst="rect">
            <a:avLst/>
          </a:prstGeom>
          <a:noFill/>
        </p:spPr>
        <p:txBody>
          <a:bodyPr wrap="square">
            <a:spAutoFit/>
          </a:bodyPr>
          <a:lstStyle/>
          <a:p>
            <a:pPr marL="342900" indent="-342900" fontAlgn="auto">
              <a:spcBef>
                <a:spcPts val="400"/>
              </a:spcBef>
              <a:spcAft>
                <a:spcPts val="0"/>
              </a:spcAft>
              <a:buFont typeface="Arial" panose="020B0604020202020204" pitchFamily="34" charset="0"/>
              <a:buChar char="•"/>
              <a:defRPr/>
            </a:pPr>
            <a:r>
              <a:rPr lang="en-US" sz="1600" dirty="0" smtClean="0">
                <a:solidFill>
                  <a:srgbClr val="707070"/>
                </a:solidFill>
                <a:latin typeface="Verdana"/>
                <a:ea typeface="+mn-ea"/>
                <a:cs typeface="Verdana"/>
                <a:sym typeface="Wingdings" panose="05000000000000000000" pitchFamily="2" charset="2"/>
              </a:rPr>
              <a:t>Penetration testing, Gap Analysis, and how they apply:</a:t>
            </a:r>
            <a:endParaRPr lang="en-US" sz="1600" dirty="0">
              <a:solidFill>
                <a:srgbClr val="707070"/>
              </a:solidFill>
              <a:latin typeface="Verdana"/>
              <a:ea typeface="+mn-ea"/>
              <a:cs typeface="Verdana"/>
              <a:sym typeface="Wingdings" panose="05000000000000000000" pitchFamily="2" charset="2"/>
            </a:endParaRP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Formal security management program</a:t>
            </a:r>
            <a:r>
              <a:rPr lang="en-US" sz="1400" b="1" dirty="0">
                <a:solidFill>
                  <a:srgbClr val="707070"/>
                </a:solidFill>
                <a:latin typeface="Verdana"/>
                <a:ea typeface="+mn-ea"/>
                <a:cs typeface="Verdana"/>
                <a:sym typeface="Wingdings" panose="05000000000000000000" pitchFamily="2" charset="2"/>
              </a:rPr>
              <a:t> </a:t>
            </a:r>
            <a:r>
              <a:rPr lang="en-US" sz="1400" dirty="0">
                <a:solidFill>
                  <a:srgbClr val="707070"/>
                </a:solidFill>
                <a:latin typeface="Verdana"/>
                <a:ea typeface="+mn-ea"/>
                <a:cs typeface="Verdana"/>
                <a:sym typeface="Wingdings" panose="05000000000000000000" pitchFamily="2" charset="2"/>
              </a:rPr>
              <a:t>– take time to do it right</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Software patching</a:t>
            </a:r>
            <a:r>
              <a:rPr lang="en-US" sz="1400" b="1" dirty="0">
                <a:solidFill>
                  <a:srgbClr val="707070"/>
                </a:solidFill>
                <a:latin typeface="Verdana"/>
                <a:ea typeface="+mn-ea"/>
                <a:cs typeface="Verdana"/>
                <a:sym typeface="Wingdings" panose="05000000000000000000" pitchFamily="2" charset="2"/>
              </a:rPr>
              <a:t> </a:t>
            </a:r>
            <a:r>
              <a:rPr lang="en-US" sz="1400" dirty="0">
                <a:solidFill>
                  <a:srgbClr val="707070"/>
                </a:solidFill>
                <a:latin typeface="Verdana"/>
                <a:ea typeface="+mn-ea"/>
                <a:cs typeface="Verdana"/>
                <a:sym typeface="Wingdings" panose="05000000000000000000" pitchFamily="2" charset="2"/>
              </a:rPr>
              <a:t>– especially third-party software like Acrobat</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Data Handling</a:t>
            </a:r>
            <a:r>
              <a:rPr lang="en-US" sz="1400" dirty="0">
                <a:solidFill>
                  <a:srgbClr val="707070"/>
                </a:solidFill>
                <a:latin typeface="Verdana"/>
                <a:ea typeface="+mn-ea"/>
                <a:cs typeface="Verdana"/>
                <a:sym typeface="Wingdings" panose="05000000000000000000" pitchFamily="2" charset="2"/>
              </a:rPr>
              <a:t> – data classification and handling, encryption</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Trust relationships</a:t>
            </a:r>
            <a:r>
              <a:rPr lang="en-US" sz="1400" dirty="0">
                <a:solidFill>
                  <a:srgbClr val="707070"/>
                </a:solidFill>
                <a:latin typeface="Verdana"/>
                <a:ea typeface="+mn-ea"/>
                <a:cs typeface="Verdana"/>
                <a:sym typeface="Wingdings" panose="05000000000000000000" pitchFamily="2" charset="2"/>
              </a:rPr>
              <a:t> – DNS, shared passwords and other windows “features”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Accounts and passwords</a:t>
            </a:r>
            <a:r>
              <a:rPr lang="en-US" sz="1400" dirty="0">
                <a:solidFill>
                  <a:srgbClr val="707070"/>
                </a:solidFill>
                <a:latin typeface="Verdana"/>
                <a:ea typeface="+mn-ea"/>
                <a:cs typeface="Verdana"/>
                <a:sym typeface="Wingdings" panose="05000000000000000000" pitchFamily="2" charset="2"/>
              </a:rPr>
              <a:t> – too many admins, too guessable a password</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Regular security testing</a:t>
            </a:r>
            <a:r>
              <a:rPr lang="en-US" sz="1400" dirty="0">
                <a:solidFill>
                  <a:srgbClr val="707070"/>
                </a:solidFill>
                <a:latin typeface="Verdana"/>
                <a:ea typeface="+mn-ea"/>
                <a:cs typeface="Verdana"/>
                <a:sym typeface="Wingdings" panose="05000000000000000000" pitchFamily="2" charset="2"/>
              </a:rPr>
              <a:t> – test </a:t>
            </a:r>
            <a:r>
              <a:rPr lang="en-US" sz="1400" u="sng" dirty="0">
                <a:solidFill>
                  <a:srgbClr val="707070"/>
                </a:solidFill>
                <a:latin typeface="Verdana"/>
                <a:ea typeface="+mn-ea"/>
                <a:cs typeface="Verdana"/>
                <a:sym typeface="Wingdings" panose="05000000000000000000" pitchFamily="2" charset="2"/>
              </a:rPr>
              <a:t>before</a:t>
            </a:r>
            <a:r>
              <a:rPr lang="en-US" sz="1400" dirty="0">
                <a:solidFill>
                  <a:srgbClr val="707070"/>
                </a:solidFill>
                <a:latin typeface="Verdana"/>
                <a:ea typeface="+mn-ea"/>
                <a:cs typeface="Verdana"/>
                <a:sym typeface="Wingdings" panose="05000000000000000000" pitchFamily="2" charset="2"/>
              </a:rPr>
              <a:t> someone else does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Logging and log analysis</a:t>
            </a:r>
            <a:r>
              <a:rPr lang="en-US" sz="1400" dirty="0">
                <a:solidFill>
                  <a:srgbClr val="707070"/>
                </a:solidFill>
                <a:latin typeface="Verdana"/>
                <a:ea typeface="+mn-ea"/>
                <a:cs typeface="Verdana"/>
                <a:sym typeface="Wingdings" panose="05000000000000000000" pitchFamily="2" charset="2"/>
              </a:rPr>
              <a:t> – system visibility and awareness</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Incident response planning</a:t>
            </a:r>
            <a:r>
              <a:rPr lang="en-US" sz="1400" dirty="0">
                <a:solidFill>
                  <a:srgbClr val="707070"/>
                </a:solidFill>
                <a:latin typeface="Verdana"/>
                <a:ea typeface="+mn-ea"/>
                <a:cs typeface="Verdana"/>
                <a:sym typeface="Wingdings" panose="05000000000000000000" pitchFamily="2" charset="2"/>
              </a:rPr>
              <a:t> – communications and avoiding “chicken little”</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Border security</a:t>
            </a:r>
            <a:r>
              <a:rPr lang="en-US" sz="1400" b="1" dirty="0">
                <a:solidFill>
                  <a:srgbClr val="707070"/>
                </a:solidFill>
                <a:latin typeface="Verdana"/>
                <a:ea typeface="+mn-ea"/>
                <a:cs typeface="Verdana"/>
                <a:sym typeface="Wingdings" panose="05000000000000000000" pitchFamily="2" charset="2"/>
              </a:rPr>
              <a:t> </a:t>
            </a:r>
            <a:r>
              <a:rPr lang="en-US" sz="1400" dirty="0">
                <a:solidFill>
                  <a:srgbClr val="707070"/>
                </a:solidFill>
                <a:latin typeface="Verdana"/>
                <a:ea typeface="+mn-ea"/>
                <a:cs typeface="Verdana"/>
                <a:sym typeface="Wingdings" panose="05000000000000000000" pitchFamily="2" charset="2"/>
              </a:rPr>
              <a:t>– DMZ security and egress filtering</a:t>
            </a:r>
          </a:p>
          <a:p>
            <a:pPr marL="800100" lvl="1" indent="-342900" fontAlgn="auto">
              <a:spcBef>
                <a:spcPts val="400"/>
              </a:spcBef>
              <a:spcAft>
                <a:spcPts val="0"/>
              </a:spcAft>
              <a:buFont typeface="Arial" panose="020B0604020202020204" pitchFamily="34" charset="0"/>
              <a:buChar char="•"/>
              <a:defRPr/>
            </a:pPr>
            <a:r>
              <a:rPr lang="en-US" sz="1400" b="1" u="sng" dirty="0">
                <a:solidFill>
                  <a:srgbClr val="707070"/>
                </a:solidFill>
                <a:latin typeface="Verdana"/>
                <a:ea typeface="+mn-ea"/>
                <a:cs typeface="Verdana"/>
                <a:sym typeface="Wingdings" panose="05000000000000000000" pitchFamily="2" charset="2"/>
              </a:rPr>
              <a:t>Employee awareness</a:t>
            </a:r>
            <a:r>
              <a:rPr lang="en-US" sz="1400" dirty="0">
                <a:solidFill>
                  <a:srgbClr val="707070"/>
                </a:solidFill>
                <a:latin typeface="Verdana"/>
                <a:ea typeface="+mn-ea"/>
                <a:cs typeface="Verdana"/>
                <a:sym typeface="Wingdings" panose="05000000000000000000" pitchFamily="2" charset="2"/>
              </a:rPr>
              <a:t> – why not to open that </a:t>
            </a:r>
            <a:r>
              <a:rPr lang="en-US" sz="1400" dirty="0" smtClean="0">
                <a:solidFill>
                  <a:srgbClr val="707070"/>
                </a:solidFill>
                <a:latin typeface="Verdana"/>
                <a:ea typeface="+mn-ea"/>
                <a:cs typeface="Verdana"/>
                <a:sym typeface="Wingdings" panose="05000000000000000000" pitchFamily="2" charset="2"/>
              </a:rPr>
              <a:t>attachment</a:t>
            </a:r>
            <a:endParaRPr lang="en-US" sz="1400" dirty="0">
              <a:solidFill>
                <a:srgbClr val="707070"/>
              </a:solidFill>
              <a:latin typeface="Verdana"/>
              <a:ea typeface="+mn-ea"/>
              <a:cs typeface="Verdana"/>
              <a:sym typeface="Wingdings" panose="05000000000000000000" pitchFamily="2" charset="2"/>
            </a:endParaRPr>
          </a:p>
        </p:txBody>
      </p:sp>
    </p:spTree>
    <p:extLst>
      <p:ext uri="{BB962C8B-B14F-4D97-AF65-F5344CB8AC3E}">
        <p14:creationId xmlns:p14="http://schemas.microsoft.com/office/powerpoint/2010/main" val="387865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2BF2BC73-D8A3-433F-A0F3-7EFB9EC6835A}" type="slidenum">
              <a:rPr lang="en-US" altLang="en-US" sz="800" smtClean="0">
                <a:solidFill>
                  <a:schemeClr val="tx1"/>
                </a:solidFill>
                <a:latin typeface="Calibri" pitchFamily="34" charset="0"/>
              </a:rPr>
              <a:pPr eaLnBrk="1" hangingPunct="1">
                <a:spcBef>
                  <a:spcPct val="0"/>
                </a:spcBef>
                <a:buFontTx/>
                <a:buNone/>
              </a:pPr>
              <a:t>33</a:t>
            </a:fld>
            <a:endParaRPr lang="en-US" altLang="en-US" sz="800" dirty="0" smtClean="0">
              <a:solidFill>
                <a:schemeClr val="tx1"/>
              </a:solidFill>
              <a:latin typeface="Calibri" pitchFamily="34" charset="0"/>
            </a:endParaRPr>
          </a:p>
        </p:txBody>
      </p:sp>
      <p:sp>
        <p:nvSpPr>
          <p:cNvPr id="32771" name="Title 3"/>
          <p:cNvSpPr>
            <a:spLocks noGrp="1"/>
          </p:cNvSpPr>
          <p:nvPr>
            <p:ph type="title"/>
          </p:nvPr>
        </p:nvSpPr>
        <p:spPr bwMode="auto">
          <a:xfrm>
            <a:off x="736600" y="198835"/>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Q&amp;A / War Stories / Thank You!</a:t>
            </a:r>
            <a:endParaRPr lang="en-US" altLang="en-US" sz="2400" cap="none" dirty="0" smtClean="0">
              <a:latin typeface="Verdana" pitchFamily="34" charset="0"/>
              <a:cs typeface="Verdana" pitchFamily="34" charset="0"/>
            </a:endParaRPr>
          </a:p>
        </p:txBody>
      </p:sp>
      <p:sp>
        <p:nvSpPr>
          <p:cNvPr id="3277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90625"/>
            <a:ext cx="44196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0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CC957394-BF0A-47E2-B8E3-AF3935C2D747}" type="slidenum">
              <a:rPr lang="en-US" altLang="en-US" sz="800" smtClean="0">
                <a:solidFill>
                  <a:schemeClr val="tx1"/>
                </a:solidFill>
                <a:latin typeface="Calibri" pitchFamily="34" charset="0"/>
              </a:rPr>
              <a:pPr eaLnBrk="1" hangingPunct="1">
                <a:spcBef>
                  <a:spcPct val="0"/>
                </a:spcBef>
                <a:buFontTx/>
                <a:buNone/>
              </a:pPr>
              <a:t>4</a:t>
            </a:fld>
            <a:endParaRPr lang="en-US" altLang="en-US" sz="800" dirty="0" smtClean="0">
              <a:solidFill>
                <a:schemeClr val="tx1"/>
              </a:solidFill>
              <a:latin typeface="Calibri" pitchFamily="34" charset="0"/>
            </a:endParaRPr>
          </a:p>
        </p:txBody>
      </p:sp>
      <p:sp>
        <p:nvSpPr>
          <p:cNvPr id="21507" name="Title 3"/>
          <p:cNvSpPr>
            <a:spLocks noGrp="1"/>
          </p:cNvSpPr>
          <p:nvPr>
            <p:ph type="title"/>
          </p:nvPr>
        </p:nvSpPr>
        <p:spPr bwMode="auto">
          <a:xfrm>
            <a:off x="736600" y="170260"/>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About The Speaker</a:t>
            </a:r>
          </a:p>
        </p:txBody>
      </p:sp>
      <p:sp>
        <p:nvSpPr>
          <p:cNvPr id="2150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1838" y="752475"/>
            <a:ext cx="8183562" cy="3570208"/>
          </a:xfrm>
          <a:prstGeom prst="rect">
            <a:avLst/>
          </a:prstGeom>
          <a:noFill/>
        </p:spPr>
        <p:txBody>
          <a:bodyPr>
            <a:spAutoFit/>
          </a:bodyPr>
          <a:lstStyle/>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My </a:t>
            </a:r>
            <a:r>
              <a:rPr lang="en-US" sz="2000" dirty="0" smtClean="0">
                <a:solidFill>
                  <a:srgbClr val="707070"/>
                </a:solidFill>
                <a:latin typeface="Verdana"/>
                <a:ea typeface="+mn-ea"/>
                <a:cs typeface="Verdana"/>
              </a:rPr>
              <a:t>main claim </a:t>
            </a:r>
            <a:r>
              <a:rPr lang="en-US" sz="2000" dirty="0">
                <a:solidFill>
                  <a:srgbClr val="707070"/>
                </a:solidFill>
                <a:latin typeface="Verdana"/>
                <a:ea typeface="+mn-ea"/>
                <a:cs typeface="Verdana"/>
              </a:rPr>
              <a:t>to K-12 fame:</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1997 Linux Journal #41</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Replaced 56k with WLAN</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1-4 mile hops</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Installed Linux firewalls</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Squid proxy server</a:t>
            </a:r>
          </a:p>
          <a:p>
            <a:pPr marL="342900" indent="-342900" fontAlgn="auto">
              <a:spcAft>
                <a:spcPts val="600"/>
              </a:spcAft>
              <a:buFont typeface="Arial" panose="020B0604020202020204" pitchFamily="34" charset="0"/>
              <a:buChar char="•"/>
              <a:defRPr/>
            </a:pPr>
            <a:r>
              <a:rPr lang="en-US" sz="2000" dirty="0">
                <a:solidFill>
                  <a:srgbClr val="707070"/>
                </a:solidFill>
                <a:latin typeface="Verdana"/>
                <a:ea typeface="+mn-ea"/>
                <a:cs typeface="Verdana"/>
              </a:rPr>
              <a:t>“naughty filter”</a:t>
            </a:r>
          </a:p>
          <a:p>
            <a:pPr fontAlgn="auto">
              <a:spcBef>
                <a:spcPts val="600"/>
              </a:spcBef>
              <a:spcAft>
                <a:spcPts val="600"/>
              </a:spcAft>
              <a:defRPr/>
            </a:pPr>
            <a:endParaRPr lang="en-US" dirty="0">
              <a:solidFill>
                <a:srgbClr val="707070"/>
              </a:solidFill>
              <a:latin typeface="Verdana"/>
              <a:ea typeface="+mn-ea"/>
              <a:cs typeface="Verdana"/>
            </a:endParaRPr>
          </a:p>
          <a:p>
            <a:pPr marL="342900" indent="-342900" fontAlgn="auto">
              <a:spcBef>
                <a:spcPts val="600"/>
              </a:spcBef>
              <a:spcAft>
                <a:spcPts val="600"/>
              </a:spcAft>
              <a:buFont typeface="Arial" panose="020B0604020202020204" pitchFamily="34" charset="0"/>
              <a:buChar char="•"/>
              <a:defRPr/>
            </a:pPr>
            <a:endParaRPr lang="en-US" dirty="0">
              <a:solidFill>
                <a:srgbClr val="707070"/>
              </a:solidFill>
              <a:latin typeface="Verdana"/>
              <a:ea typeface="+mn-ea"/>
              <a:cs typeface="Verdana"/>
            </a:endParaRPr>
          </a:p>
        </p:txBody>
      </p:sp>
      <p:pic>
        <p:nvPicPr>
          <p:cNvPr id="21510" name="Picture 2" descr="http://www.linuxjournal.com/files/linuxjournal.com/linuxjournal/issues/041/cover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054" y="1064418"/>
            <a:ext cx="2710634" cy="33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6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hangingPunct="1">
              <a:spcBef>
                <a:spcPct val="0"/>
              </a:spcBef>
              <a:buFontTx/>
              <a:buNone/>
            </a:pPr>
            <a:fld id="{9EDA2F89-31E1-4E68-85D9-94C22A309717}" type="slidenum">
              <a:rPr lang="en-US" altLang="en-US" sz="800" smtClean="0">
                <a:solidFill>
                  <a:schemeClr val="tx1"/>
                </a:solidFill>
                <a:latin typeface="Calibri" pitchFamily="34" charset="0"/>
              </a:rPr>
              <a:pPr eaLnBrk="1" hangingPunct="1">
                <a:spcBef>
                  <a:spcPct val="0"/>
                </a:spcBef>
                <a:buFontTx/>
                <a:buNone/>
              </a:pPr>
              <a:t>5</a:t>
            </a:fld>
            <a:endParaRPr lang="en-US" altLang="en-US" sz="800" dirty="0" smtClean="0">
              <a:solidFill>
                <a:schemeClr val="tx1"/>
              </a:solidFill>
              <a:latin typeface="Calibri" pitchFamily="34" charset="0"/>
            </a:endParaRPr>
          </a:p>
        </p:txBody>
      </p:sp>
      <p:sp>
        <p:nvSpPr>
          <p:cNvPr id="20483" name="Title 3"/>
          <p:cNvSpPr>
            <a:spLocks noGrp="1"/>
          </p:cNvSpPr>
          <p:nvPr>
            <p:ph type="title"/>
          </p:nvPr>
        </p:nvSpPr>
        <p:spPr bwMode="auto">
          <a:xfrm>
            <a:off x="736600" y="170260"/>
            <a:ext cx="7670800" cy="483394"/>
          </a:xfrm>
        </p:spPr>
        <p:txBody>
          <a:bodyPr wrap="square" numCol="1" compatLnSpc="1">
            <a:prstTxWarp prst="textNoShape">
              <a:avLst/>
            </a:prstTxWarp>
          </a:bodyPr>
          <a:lstStyle/>
          <a:p>
            <a:pPr eaLnBrk="1" hangingPunct="1"/>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cap="none" dirty="0" smtClean="0">
                <a:latin typeface="Verdana" pitchFamily="34" charset="0"/>
                <a:cs typeface="Verdana" pitchFamily="34" charset="0"/>
              </a:rPr>
              <a:t/>
            </a:r>
            <a:br>
              <a:rPr lang="en-US" altLang="en-US" cap="none" dirty="0" smtClean="0">
                <a:latin typeface="Verdana" pitchFamily="34" charset="0"/>
                <a:cs typeface="Verdana" pitchFamily="34" charset="0"/>
              </a:rPr>
            </a:br>
            <a:r>
              <a:rPr lang="en-US" altLang="en-US" sz="2400" cap="none" dirty="0" smtClean="0">
                <a:latin typeface="Verdana" pitchFamily="34" charset="0"/>
                <a:cs typeface="Verdana" pitchFamily="34" charset="0"/>
              </a:rPr>
              <a:t>Agenda</a:t>
            </a:r>
            <a:endParaRPr lang="en-US" altLang="en-US" sz="2400" cap="none" dirty="0" smtClean="0">
              <a:latin typeface="Verdana" pitchFamily="34" charset="0"/>
              <a:cs typeface="Verdana" pitchFamily="34" charset="0"/>
            </a:endParaRPr>
          </a:p>
        </p:txBody>
      </p:sp>
      <p:sp>
        <p:nvSpPr>
          <p:cNvPr id="2048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1pPr>
            <a:lvl2pPr marL="742950" indent="-28575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2pPr>
            <a:lvl3pPr marL="11430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3pPr>
            <a:lvl4pPr marL="16002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4pPr>
            <a:lvl5pPr marL="2057400" indent="-228600" eaLnBrk="0" hangingPunct="0">
              <a:spcBef>
                <a:spcPct val="20000"/>
              </a:spcBef>
              <a:buFont typeface="Arial" charset="0"/>
              <a:buChar char="»"/>
              <a:defRPr sz="1000">
                <a:solidFill>
                  <a:srgbClr val="7F7F7F"/>
                </a:solidFill>
                <a:latin typeface="Verdana" pitchFamily="34" charset="0"/>
                <a:ea typeface="MS PGothic" pitchFamily="34" charset="-128"/>
                <a:cs typeface="Verdana" pitchFamily="34" charset="0"/>
              </a:defRPr>
            </a:lvl5pPr>
            <a:lvl6pPr marL="25146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6pPr>
            <a:lvl7pPr marL="29718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7pPr>
            <a:lvl8pPr marL="34290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8pPr>
            <a:lvl9pPr marL="3886200" indent="-228600" defTabSz="457200" eaLnBrk="0" fontAlgn="base" hangingPunct="0">
              <a:spcBef>
                <a:spcPct val="20000"/>
              </a:spcBef>
              <a:spcAft>
                <a:spcPct val="0"/>
              </a:spcAft>
              <a:buFont typeface="Arial" charset="0"/>
              <a:buChar char="»"/>
              <a:defRPr sz="1000">
                <a:solidFill>
                  <a:srgbClr val="7F7F7F"/>
                </a:solidFill>
                <a:latin typeface="Verdana" pitchFamily="34" charset="0"/>
                <a:ea typeface="MS PGothic" pitchFamily="34" charset="-128"/>
                <a:cs typeface="Verdana" pitchFamily="34" charset="0"/>
              </a:defRPr>
            </a:lvl9pPr>
          </a:lstStyle>
          <a:p>
            <a:pPr eaLnBrk="1" fontAlgn="base" hangingPunct="1">
              <a:spcBef>
                <a:spcPct val="0"/>
              </a:spcBef>
              <a:spcAft>
                <a:spcPct val="0"/>
              </a:spcAft>
              <a:buFontTx/>
              <a:buNone/>
            </a:pPr>
            <a:r>
              <a:rPr lang="en-US" altLang="en-US" sz="800" dirty="0" smtClean="0">
                <a:solidFill>
                  <a:schemeClr val="tx1"/>
                </a:solidFill>
              </a:rPr>
              <a:t>|  Security solutions</a:t>
            </a:r>
          </a:p>
        </p:txBody>
      </p:sp>
      <p:sp>
        <p:nvSpPr>
          <p:cNvPr id="16" name="TextBox 15"/>
          <p:cNvSpPr txBox="1"/>
          <p:nvPr/>
        </p:nvSpPr>
        <p:spPr>
          <a:xfrm>
            <a:off x="731838" y="752476"/>
            <a:ext cx="8183562" cy="2708434"/>
          </a:xfrm>
          <a:prstGeom prst="rect">
            <a:avLst/>
          </a:prstGeom>
          <a:noFill/>
        </p:spPr>
        <p:txBody>
          <a:bodyPr>
            <a:spAutoFit/>
          </a:bodyPr>
          <a:lstStyle/>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cs typeface="Verdana"/>
              </a:rPr>
              <a:t>Ransomware and effective controls</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ea typeface="+mn-ea"/>
                <a:cs typeface="Verdana"/>
              </a:rPr>
              <a:t>A bit about the CDW services team</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ea typeface="+mn-ea"/>
                <a:cs typeface="Verdana"/>
              </a:rPr>
              <a:t>The joys of NIST 800-53 and 462 page control frameworks</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cs typeface="Verdana"/>
              </a:rPr>
              <a:t>My top-10 list of important things to know and do</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ea typeface="+mn-ea"/>
                <a:cs typeface="Verdana"/>
              </a:rPr>
              <a:t>How CDW addresses these</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cs typeface="Verdana"/>
              </a:rPr>
              <a:t>No sales pitch, just facts</a:t>
            </a:r>
          </a:p>
          <a:p>
            <a:pPr marL="342900" indent="-342900" fontAlgn="auto">
              <a:spcAft>
                <a:spcPts val="600"/>
              </a:spcAft>
              <a:buFont typeface="Arial" panose="020B0604020202020204" pitchFamily="34" charset="0"/>
              <a:buChar char="•"/>
              <a:defRPr/>
            </a:pPr>
            <a:r>
              <a:rPr lang="en-US" sz="1600" dirty="0" smtClean="0">
                <a:solidFill>
                  <a:srgbClr val="707070"/>
                </a:solidFill>
                <a:latin typeface="Verdana"/>
                <a:ea typeface="+mn-ea"/>
                <a:cs typeface="Verdana"/>
              </a:rPr>
              <a:t>Q&amp;A / Stump the Chump</a:t>
            </a:r>
            <a:endParaRPr lang="en-US" sz="1600" dirty="0">
              <a:solidFill>
                <a:srgbClr val="707070"/>
              </a:solidFill>
              <a:latin typeface="Verdana"/>
              <a:ea typeface="+mn-ea"/>
              <a:cs typeface="Verdana"/>
            </a:endParaRPr>
          </a:p>
          <a:p>
            <a:pPr marL="342900" indent="-342900" fontAlgn="auto">
              <a:spcBef>
                <a:spcPts val="600"/>
              </a:spcBef>
              <a:spcAft>
                <a:spcPts val="600"/>
              </a:spcAft>
              <a:buFont typeface="Arial" panose="020B0604020202020204" pitchFamily="34" charset="0"/>
              <a:buChar char="•"/>
              <a:defRPr/>
            </a:pPr>
            <a:endParaRPr lang="en-US" dirty="0">
              <a:solidFill>
                <a:srgbClr val="707070"/>
              </a:solidFill>
              <a:latin typeface="Verdana"/>
              <a:ea typeface="+mn-ea"/>
              <a:cs typeface="Verdana"/>
            </a:endParaRPr>
          </a:p>
        </p:txBody>
      </p:sp>
    </p:spTree>
    <p:extLst>
      <p:ext uri="{BB962C8B-B14F-4D97-AF65-F5344CB8AC3E}">
        <p14:creationId xmlns:p14="http://schemas.microsoft.com/office/powerpoint/2010/main" val="63810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414" y="170159"/>
            <a:ext cx="5313456" cy="811158"/>
          </a:xfrm>
        </p:spPr>
        <p:txBody>
          <a:bodyPr/>
          <a:lstStyle/>
          <a:p>
            <a:r>
              <a:rPr lang="en-US" dirty="0" smtClean="0"/>
              <a:t>Just pay up</a:t>
            </a:r>
            <a:endParaRPr lang="en-US" dirty="0">
              <a:solidFill>
                <a:srgbClr val="ED0F2C"/>
              </a:solidFill>
            </a:endParaRPr>
          </a:p>
        </p:txBody>
      </p:sp>
      <p:sp>
        <p:nvSpPr>
          <p:cNvPr id="26" name="Slide Number Placeholder 2"/>
          <p:cNvSpPr>
            <a:spLocks noGrp="1"/>
          </p:cNvSpPr>
          <p:nvPr>
            <p:ph type="sldNum" sz="quarter" idx="12"/>
          </p:nvPr>
        </p:nvSpPr>
        <p:spPr>
          <a:xfrm>
            <a:off x="8062980" y="4831558"/>
            <a:ext cx="232986" cy="189323"/>
          </a:xfrm>
        </p:spPr>
        <p:txBody>
          <a:bodyPr/>
          <a:lstStyle/>
          <a:p>
            <a:fld id="{5CF913C8-17C4-FB4D-9EC3-D615C3C027F0}" type="slidenum">
              <a:rPr lang="en-US" b="1" smtClean="0"/>
              <a:pPr/>
              <a:t>6</a:t>
            </a:fld>
            <a:endParaRPr lang="en-US" b="1" dirty="0"/>
          </a:p>
        </p:txBody>
      </p:sp>
      <p:sp>
        <p:nvSpPr>
          <p:cNvPr id="37" name="Content Placeholder 4"/>
          <p:cNvSpPr txBox="1">
            <a:spLocks/>
          </p:cNvSpPr>
          <p:nvPr/>
        </p:nvSpPr>
        <p:spPr>
          <a:xfrm>
            <a:off x="697359" y="1645779"/>
            <a:ext cx="6793948" cy="1938992"/>
          </a:xfrm>
          <a:prstGeom prst="rect">
            <a:avLst/>
          </a:prstGeom>
        </p:spPr>
        <p:txBody>
          <a:bodyPr vert="horz" wrap="square" lIns="0" tIns="0" rIns="0" bIns="0" rtlCol="0" anchor="t" anchorCtr="0">
            <a:spAutoFit/>
          </a:bodyPr>
          <a:lstStyle>
            <a:lvl1pPr marL="0" indent="0" algn="l" defTabSz="457200" rtl="0" eaLnBrk="1" latinLnBrk="0" hangingPunct="1">
              <a:spcBef>
                <a:spcPts val="600"/>
              </a:spcBef>
              <a:spcAft>
                <a:spcPts val="600"/>
              </a:spcAft>
              <a:buFont typeface="Wingdings" charset="2"/>
              <a:buNone/>
              <a:defRPr sz="18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E22837"/>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b="1" dirty="0" smtClean="0">
                <a:solidFill>
                  <a:schemeClr val="bg1">
                    <a:lumMod val="50000"/>
                  </a:schemeClr>
                </a:solidFill>
              </a:rPr>
              <a:t>“</a:t>
            </a:r>
            <a:r>
              <a:rPr lang="en-US" sz="1400" b="1" dirty="0" smtClean="0">
                <a:solidFill>
                  <a:schemeClr val="bg1">
                    <a:lumMod val="50000"/>
                  </a:schemeClr>
                </a:solidFill>
              </a:rPr>
              <a:t>The ransomware is that good.”</a:t>
            </a:r>
          </a:p>
          <a:p>
            <a:pPr algn="ctr"/>
            <a:r>
              <a:rPr lang="en-US" sz="1400" b="1" dirty="0" smtClean="0">
                <a:solidFill>
                  <a:schemeClr val="bg1">
                    <a:lumMod val="50000"/>
                  </a:schemeClr>
                </a:solidFill>
              </a:rPr>
              <a:t>“The easiest thing may be to just pay the ransom.  The amount of money made by these criminals is enormous and that’s because the overwhelming majority of institutions just pay the ransom.”</a:t>
            </a:r>
          </a:p>
          <a:p>
            <a:pPr algn="ctr"/>
            <a:endParaRPr lang="en-US" sz="1000" b="1" i="1" dirty="0" smtClean="0">
              <a:solidFill>
                <a:schemeClr val="bg1">
                  <a:lumMod val="50000"/>
                </a:schemeClr>
              </a:solidFill>
            </a:endParaRPr>
          </a:p>
          <a:p>
            <a:pPr algn="ctr"/>
            <a:r>
              <a:rPr lang="en-US" sz="1000" b="1" i="1" dirty="0" smtClean="0">
                <a:solidFill>
                  <a:schemeClr val="bg1">
                    <a:lumMod val="50000"/>
                  </a:schemeClr>
                </a:solidFill>
              </a:rPr>
              <a:t>Joseph </a:t>
            </a:r>
            <a:r>
              <a:rPr lang="en-US" sz="1000" b="1" i="1" dirty="0" smtClean="0">
                <a:solidFill>
                  <a:schemeClr val="bg1">
                    <a:lumMod val="50000"/>
                  </a:schemeClr>
                </a:solidFill>
              </a:rPr>
              <a:t>Bonavolonta</a:t>
            </a:r>
            <a:r>
              <a:rPr lang="en-US" sz="1000" b="1" i="1" dirty="0" smtClean="0">
                <a:solidFill>
                  <a:schemeClr val="bg1">
                    <a:lumMod val="50000"/>
                  </a:schemeClr>
                </a:solidFill>
              </a:rPr>
              <a:t>, Assistant Special Agent, FBI Cyber and Counterintelligence</a:t>
            </a:r>
          </a:p>
          <a:p>
            <a:pPr algn="ctr"/>
            <a:r>
              <a:rPr lang="en-US" sz="1000" b="1" i="1" dirty="0" smtClean="0">
                <a:solidFill>
                  <a:schemeClr val="bg1">
                    <a:lumMod val="50000"/>
                  </a:schemeClr>
                </a:solidFill>
              </a:rPr>
              <a:t>Cyber Security Summit 2015</a:t>
            </a:r>
            <a:endParaRPr lang="en-US" sz="1000" b="1" i="1" dirty="0">
              <a:solidFill>
                <a:schemeClr val="bg1">
                  <a:lumMod val="50000"/>
                </a:schemeClr>
              </a:solidFill>
            </a:endParaRPr>
          </a:p>
        </p:txBody>
      </p:sp>
      <p:sp>
        <p:nvSpPr>
          <p:cNvPr id="25"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sp>
        <p:nvSpPr>
          <p:cNvPr id="16" name="Content Placeholder 4"/>
          <p:cNvSpPr txBox="1">
            <a:spLocks/>
          </p:cNvSpPr>
          <p:nvPr/>
        </p:nvSpPr>
        <p:spPr>
          <a:xfrm>
            <a:off x="6128224" y="3816973"/>
            <a:ext cx="2625338" cy="604781"/>
          </a:xfrm>
          <a:prstGeom prst="rect">
            <a:avLst/>
          </a:prstGeom>
        </p:spPr>
        <p:txBody>
          <a:bodyPr vert="horz" wrap="square" lIns="0" tIns="0" rIns="0" bIns="0" numCol="1" spcCol="365760" rtlCol="0" anchor="t">
            <a:spAutoFit/>
          </a:bodyPr>
          <a:lstStyle>
            <a:lvl1pPr marL="0" indent="0" algn="l" defTabSz="457200" rtl="0" eaLnBrk="1" latinLnBrk="0" hangingPunct="1">
              <a:spcBef>
                <a:spcPts val="600"/>
              </a:spcBef>
              <a:spcAft>
                <a:spcPts val="600"/>
              </a:spcAft>
              <a:buFont typeface="Wingdings" charset="2"/>
              <a:buNone/>
              <a:defRPr sz="1400" kern="1200">
                <a:solidFill>
                  <a:srgbClr val="7F7F7F"/>
                </a:solidFill>
                <a:latin typeface="Verdana"/>
                <a:ea typeface="+mn-ea"/>
                <a:cs typeface="Verdana"/>
              </a:defRPr>
            </a:lvl1pPr>
            <a:lvl2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2pPr>
            <a:lvl3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3pPr>
            <a:lvl4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4pPr>
            <a:lvl5pPr marL="225425" indent="-225425" algn="l" defTabSz="457200" rtl="0" eaLnBrk="1" latinLnBrk="0" hangingPunct="1">
              <a:spcBef>
                <a:spcPts val="600"/>
              </a:spcBef>
              <a:spcAft>
                <a:spcPts val="600"/>
              </a:spcAft>
              <a:buClr>
                <a:srgbClr val="BC0811"/>
              </a:buClr>
              <a:buFont typeface="Wingdings" charset="2"/>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lnSpc>
                <a:spcPct val="110000"/>
              </a:lnSpc>
              <a:buNone/>
            </a:pPr>
            <a:r>
              <a:rPr lang="en-US" sz="1800" b="1" dirty="0">
                <a:solidFill>
                  <a:srgbClr val="AA5692"/>
                </a:solidFill>
              </a:rPr>
              <a:t>Not being prepared can be devastating</a:t>
            </a:r>
          </a:p>
        </p:txBody>
      </p:sp>
    </p:spTree>
    <p:extLst>
      <p:ext uri="{BB962C8B-B14F-4D97-AF65-F5344CB8AC3E}">
        <p14:creationId xmlns:p14="http://schemas.microsoft.com/office/powerpoint/2010/main" val="4917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531561" y="682229"/>
            <a:ext cx="3005666" cy="3248087"/>
            <a:chOff x="4064001" y="1001184"/>
            <a:chExt cx="2695221" cy="3248087"/>
          </a:xfrm>
        </p:grpSpPr>
        <p:sp>
          <p:nvSpPr>
            <p:cNvPr id="21" name="Rectangle 20"/>
            <p:cNvSpPr/>
            <p:nvPr/>
          </p:nvSpPr>
          <p:spPr>
            <a:xfrm>
              <a:off x="4064001" y="2257778"/>
              <a:ext cx="2695221" cy="1991493"/>
            </a:xfrm>
            <a:prstGeom prst="rect">
              <a:avLst/>
            </a:prstGeom>
            <a:solidFill>
              <a:srgbClr val="FFFFFF"/>
            </a:solidFill>
            <a:ln>
              <a:solidFill>
                <a:srgbClr val="AA56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064001" y="1001184"/>
              <a:ext cx="2695221" cy="1256594"/>
            </a:xfrm>
            <a:prstGeom prst="rect">
              <a:avLst/>
            </a:prstGeom>
            <a:solidFill>
              <a:srgbClr val="AA56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Content Placeholder 6"/>
          <p:cNvSpPr>
            <a:spLocks noGrp="1"/>
          </p:cNvSpPr>
          <p:nvPr>
            <p:ph idx="4294967295"/>
          </p:nvPr>
        </p:nvSpPr>
        <p:spPr>
          <a:xfrm>
            <a:off x="350627" y="870555"/>
            <a:ext cx="2297746" cy="3293209"/>
          </a:xfrm>
        </p:spPr>
        <p:txBody>
          <a:bodyPr wrap="square">
            <a:spAutoFit/>
          </a:bodyPr>
          <a:lstStyle/>
          <a:p>
            <a:pPr marL="0" lvl="3" indent="0">
              <a:spcBef>
                <a:spcPts val="400"/>
              </a:spcBef>
              <a:buNone/>
            </a:pPr>
            <a:r>
              <a:rPr lang="en-US" sz="1400" b="1" dirty="0">
                <a:solidFill>
                  <a:schemeClr val="accent2"/>
                </a:solidFill>
              </a:rPr>
              <a:t>IT is feeling the heat to protect its organization at every </a:t>
            </a:r>
            <a:r>
              <a:rPr lang="en-US" sz="1400" b="1" dirty="0" smtClean="0">
                <a:solidFill>
                  <a:schemeClr val="accent2"/>
                </a:solidFill>
              </a:rPr>
              <a:t>front</a:t>
            </a:r>
            <a:endParaRPr lang="en-US" sz="1200" dirty="0">
              <a:solidFill>
                <a:schemeClr val="accent2"/>
              </a:solidFill>
            </a:endParaRPr>
          </a:p>
          <a:p>
            <a:pPr marL="182880" lvl="4" indent="-182880">
              <a:spcBef>
                <a:spcPts val="1000"/>
              </a:spcBef>
              <a:buClr>
                <a:srgbClr val="AA5692"/>
              </a:buClr>
              <a:buFont typeface="Wingdings" charset="2"/>
              <a:buChar char="§"/>
            </a:pPr>
            <a:r>
              <a:rPr lang="en-US" sz="1200" dirty="0"/>
              <a:t>Ransomware</a:t>
            </a:r>
          </a:p>
          <a:p>
            <a:pPr marL="0" lvl="4" indent="0">
              <a:spcBef>
                <a:spcPts val="1000"/>
              </a:spcBef>
              <a:buClr>
                <a:srgbClr val="AA5692"/>
              </a:buClr>
              <a:buNone/>
            </a:pPr>
            <a:r>
              <a:rPr lang="en-US" sz="1050" dirty="0"/>
              <a:t>	</a:t>
            </a:r>
            <a:r>
              <a:rPr lang="en-US" sz="1050" dirty="0"/>
              <a:t>Lockscreen</a:t>
            </a:r>
            <a:r>
              <a:rPr lang="en-US" sz="1050" dirty="0"/>
              <a:t> vs File-	encrypting</a:t>
            </a:r>
          </a:p>
          <a:p>
            <a:pPr marL="182880" lvl="3" indent="-182880">
              <a:spcBef>
                <a:spcPts val="1000"/>
              </a:spcBef>
              <a:buClr>
                <a:srgbClr val="AA5692"/>
              </a:buClr>
              <a:buFont typeface="Wingdings" charset="2"/>
              <a:buChar char="§"/>
            </a:pPr>
            <a:r>
              <a:rPr lang="en-US" sz="1200" dirty="0" smtClean="0"/>
              <a:t>DoS</a:t>
            </a:r>
            <a:r>
              <a:rPr lang="en-US" sz="1200" dirty="0" smtClean="0"/>
              <a:t> &amp; DDoS</a:t>
            </a:r>
          </a:p>
          <a:p>
            <a:pPr marL="182880" lvl="3" indent="-182880">
              <a:spcBef>
                <a:spcPts val="1000"/>
              </a:spcBef>
              <a:buClr>
                <a:srgbClr val="AA5692"/>
              </a:buClr>
              <a:buFont typeface="Wingdings" charset="2"/>
              <a:buChar char="§"/>
            </a:pPr>
            <a:r>
              <a:rPr lang="en-US" sz="1200" dirty="0" smtClean="0"/>
              <a:t>Botnets</a:t>
            </a:r>
          </a:p>
          <a:p>
            <a:pPr marL="0" lvl="4" indent="0">
              <a:spcBef>
                <a:spcPts val="1000"/>
              </a:spcBef>
              <a:buClr>
                <a:srgbClr val="AA5692"/>
              </a:buClr>
              <a:buNone/>
            </a:pPr>
            <a:r>
              <a:rPr lang="en-US" sz="1050" dirty="0" smtClean="0"/>
              <a:t>	</a:t>
            </a:r>
            <a:r>
              <a:rPr lang="en-US" sz="1050" dirty="0" smtClean="0"/>
              <a:t>Bedep</a:t>
            </a:r>
            <a:r>
              <a:rPr lang="en-US" sz="1050" dirty="0" smtClean="0"/>
              <a:t>, </a:t>
            </a:r>
            <a:r>
              <a:rPr lang="en-US" sz="1050" dirty="0" smtClean="0"/>
              <a:t>Gamarue</a:t>
            </a:r>
            <a:r>
              <a:rPr lang="en-US" sz="1050" dirty="0" smtClean="0"/>
              <a:t>, </a:t>
            </a:r>
            <a:r>
              <a:rPr lang="en-US" sz="1050" dirty="0"/>
              <a:t>	</a:t>
            </a:r>
            <a:r>
              <a:rPr lang="en-US" sz="1050" dirty="0" smtClean="0"/>
              <a:t>Miuref</a:t>
            </a:r>
            <a:endParaRPr lang="en-US" sz="1050" dirty="0" smtClean="0"/>
          </a:p>
          <a:p>
            <a:pPr marL="182880" lvl="4" indent="-182880">
              <a:spcBef>
                <a:spcPts val="1000"/>
              </a:spcBef>
              <a:buClr>
                <a:srgbClr val="AA5692"/>
              </a:buClr>
              <a:buFont typeface="Wingdings" charset="2"/>
              <a:buChar char="§"/>
            </a:pPr>
            <a:r>
              <a:rPr lang="en-US" sz="1200" b="1" dirty="0" smtClean="0"/>
              <a:t>Command &amp; Control (C2 or C&amp;C)</a:t>
            </a:r>
          </a:p>
        </p:txBody>
      </p:sp>
      <p:sp>
        <p:nvSpPr>
          <p:cNvPr id="14" name="Content Placeholder 6"/>
          <p:cNvSpPr txBox="1">
            <a:spLocks/>
          </p:cNvSpPr>
          <p:nvPr/>
        </p:nvSpPr>
        <p:spPr>
          <a:xfrm>
            <a:off x="5531560" y="1946216"/>
            <a:ext cx="3005667" cy="1239314"/>
          </a:xfrm>
          <a:prstGeom prst="rect">
            <a:avLst/>
          </a:prstGeom>
        </p:spPr>
        <p:txBody>
          <a:bodyPr vert="horz" wrap="square" lIns="182880" tIns="45720" rIns="91440" bIns="45720" rtlCol="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lnSpc>
                <a:spcPct val="90000"/>
              </a:lnSpc>
              <a:spcBef>
                <a:spcPts val="400"/>
              </a:spcBef>
              <a:buNone/>
            </a:pPr>
            <a:r>
              <a:rPr lang="en-US" sz="4800" b="1" dirty="0" smtClean="0">
                <a:solidFill>
                  <a:srgbClr val="AA5692"/>
                </a:solidFill>
              </a:rPr>
              <a:t>$325</a:t>
            </a:r>
            <a:r>
              <a:rPr lang="en-US" sz="2800" b="1" dirty="0" smtClean="0">
                <a:solidFill>
                  <a:srgbClr val="AA5692"/>
                </a:solidFill>
              </a:rPr>
              <a:t>mil</a:t>
            </a:r>
            <a:endParaRPr lang="en-US" sz="2800" dirty="0" smtClean="0">
              <a:solidFill>
                <a:srgbClr val="AA5692"/>
              </a:solidFill>
            </a:endParaRPr>
          </a:p>
          <a:p>
            <a:pPr marL="0" lvl="3" indent="0">
              <a:spcBef>
                <a:spcPts val="400"/>
              </a:spcBef>
              <a:buNone/>
            </a:pPr>
            <a:r>
              <a:rPr lang="en-US" sz="1400" dirty="0" smtClean="0">
                <a:solidFill>
                  <a:srgbClr val="AA5692"/>
                </a:solidFill>
              </a:rPr>
              <a:t>in damages caused by </a:t>
            </a:r>
            <a:r>
              <a:rPr lang="en-US" sz="1400" dirty="0" smtClean="0">
                <a:solidFill>
                  <a:srgbClr val="AA5692"/>
                </a:solidFill>
              </a:rPr>
              <a:t>Cryptowall</a:t>
            </a:r>
            <a:r>
              <a:rPr lang="en-US" sz="1400" dirty="0" smtClean="0">
                <a:solidFill>
                  <a:srgbClr val="AA5692"/>
                </a:solidFill>
              </a:rPr>
              <a:t> in 2015</a:t>
            </a:r>
            <a:r>
              <a:rPr lang="en-US" sz="1400" baseline="30000" dirty="0" smtClean="0">
                <a:solidFill>
                  <a:srgbClr val="AA5692"/>
                </a:solidFill>
              </a:rPr>
              <a:t>1</a:t>
            </a:r>
            <a:endParaRPr lang="en-US" sz="1400" baseline="30000" dirty="0">
              <a:solidFill>
                <a:srgbClr val="AA5692"/>
              </a:solidFill>
            </a:endParaRPr>
          </a:p>
        </p:txBody>
      </p:sp>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7</a:t>
            </a:fld>
            <a:endParaRPr lang="en-US" b="1" dirty="0"/>
          </a:p>
        </p:txBody>
      </p:sp>
      <p:sp>
        <p:nvSpPr>
          <p:cNvPr id="2" name="Title 1"/>
          <p:cNvSpPr>
            <a:spLocks noGrp="1"/>
          </p:cNvSpPr>
          <p:nvPr>
            <p:ph type="title"/>
          </p:nvPr>
        </p:nvSpPr>
        <p:spPr>
          <a:xfrm>
            <a:off x="506414" y="199022"/>
            <a:ext cx="4747376" cy="782295"/>
          </a:xfrm>
        </p:spPr>
        <p:txBody>
          <a:bodyPr/>
          <a:lstStyle/>
          <a:p>
            <a:r>
              <a:rPr lang="en-US" cap="none" dirty="0" smtClean="0">
                <a:solidFill>
                  <a:srgbClr val="E70023"/>
                </a:solidFill>
                <a:latin typeface="Verdana" charset="0"/>
                <a:ea typeface="MS PGothic" charset="0"/>
              </a:rPr>
              <a:t>WHAT IS RANSOMWARE?</a:t>
            </a:r>
            <a:endParaRPr lang="en-US" dirty="0"/>
          </a:p>
        </p:txBody>
      </p:sp>
      <p:sp>
        <p:nvSpPr>
          <p:cNvPr id="15" name="Content Placeholder 6"/>
          <p:cNvSpPr txBox="1">
            <a:spLocks/>
          </p:cNvSpPr>
          <p:nvPr/>
        </p:nvSpPr>
        <p:spPr>
          <a:xfrm>
            <a:off x="506414" y="4454965"/>
            <a:ext cx="5025146" cy="338554"/>
          </a:xfrm>
          <a:prstGeom prst="rect">
            <a:avLst/>
          </a:prstGeom>
        </p:spPr>
        <p:txBody>
          <a:bodyPr vert="horz" wrap="square" lIns="91440" tIns="45720" rIns="91440" bIns="45720" rtlCol="0" anchor="b">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Clr>
                <a:srgbClr val="74C6C8"/>
              </a:buClr>
              <a:buNone/>
            </a:pPr>
            <a:r>
              <a:rPr lang="en-US" sz="800" baseline="30000" dirty="0" smtClean="0"/>
              <a:t>1 </a:t>
            </a:r>
            <a:r>
              <a:rPr lang="en-US" sz="800" dirty="0" smtClean="0"/>
              <a:t>Lucrative Ransomware Attacks: Analysis of the </a:t>
            </a:r>
            <a:r>
              <a:rPr lang="en-US" sz="800" dirty="0" smtClean="0"/>
              <a:t>Cryptowall</a:t>
            </a:r>
            <a:r>
              <a:rPr lang="en-US" sz="800" dirty="0" smtClean="0"/>
              <a:t> Version 3 Threat,” Cyber Threat Alliance Founding Companies, October 2015</a:t>
            </a:r>
            <a:endParaRPr lang="en-US" sz="800"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627" y="687963"/>
            <a:ext cx="2623533" cy="124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6"/>
          <p:cNvSpPr txBox="1">
            <a:spLocks/>
          </p:cNvSpPr>
          <p:nvPr/>
        </p:nvSpPr>
        <p:spPr>
          <a:xfrm>
            <a:off x="2956044" y="1560900"/>
            <a:ext cx="2297746" cy="2359620"/>
          </a:xfrm>
          <a:prstGeom prst="rect">
            <a:avLst/>
          </a:prstGeom>
        </p:spPr>
        <p:txBody>
          <a:bodyPr vert="horz" wrap="square" lIns="91440" tIns="45720" rIns="91440" bIns="45720" rtlCol="0">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400"/>
              </a:spcBef>
              <a:buFont typeface="Arial"/>
              <a:buNone/>
            </a:pPr>
            <a:r>
              <a:rPr lang="en-US" sz="1200" b="1" dirty="0" smtClean="0">
                <a:solidFill>
                  <a:schemeClr val="accent2"/>
                </a:solidFill>
              </a:rPr>
              <a:t>Top Ransomware</a:t>
            </a:r>
            <a:endParaRPr lang="en-US" sz="1100" dirty="0" smtClean="0">
              <a:solidFill>
                <a:schemeClr val="accent2"/>
              </a:solidFill>
            </a:endParaRPr>
          </a:p>
          <a:p>
            <a:pPr marL="182880" lvl="3" indent="-182880">
              <a:spcBef>
                <a:spcPts val="1000"/>
              </a:spcBef>
              <a:buClr>
                <a:srgbClr val="AA5692"/>
              </a:buClr>
              <a:buFont typeface="Wingdings" charset="2"/>
              <a:buChar char="§"/>
            </a:pPr>
            <a:r>
              <a:rPr lang="en-US" sz="1100" dirty="0" smtClean="0"/>
              <a:t>Locky</a:t>
            </a:r>
            <a:endParaRPr lang="en-US" sz="1100" dirty="0" smtClean="0"/>
          </a:p>
          <a:p>
            <a:pPr marL="182880" lvl="3" indent="-182880">
              <a:spcBef>
                <a:spcPts val="1000"/>
              </a:spcBef>
              <a:buClr>
                <a:srgbClr val="AA5692"/>
              </a:buClr>
              <a:buFont typeface="Wingdings" charset="2"/>
              <a:buChar char="§"/>
            </a:pPr>
            <a:r>
              <a:rPr lang="en-US" sz="1100" dirty="0" smtClean="0"/>
              <a:t>CTB Locker</a:t>
            </a:r>
          </a:p>
          <a:p>
            <a:pPr marL="182880" lvl="4" indent="-182880">
              <a:spcBef>
                <a:spcPts val="1000"/>
              </a:spcBef>
              <a:buClr>
                <a:srgbClr val="AA5692"/>
              </a:buClr>
              <a:buFont typeface="Wingdings" charset="2"/>
              <a:buChar char="§"/>
            </a:pPr>
            <a:r>
              <a:rPr lang="en-US" sz="1100" dirty="0" smtClean="0"/>
              <a:t>TelsaCrypt</a:t>
            </a:r>
            <a:endParaRPr lang="en-US" sz="1100" dirty="0" smtClean="0"/>
          </a:p>
          <a:p>
            <a:pPr marL="182880" lvl="4" indent="-182880">
              <a:spcBef>
                <a:spcPts val="1000"/>
              </a:spcBef>
              <a:buClr>
                <a:srgbClr val="AA5692"/>
              </a:buClr>
              <a:buFont typeface="Wingdings" charset="2"/>
              <a:buChar char="§"/>
            </a:pPr>
            <a:r>
              <a:rPr lang="en-US" sz="1100" dirty="0" smtClean="0"/>
              <a:t>Petya</a:t>
            </a:r>
            <a:endParaRPr lang="en-US" sz="1100" dirty="0" smtClean="0"/>
          </a:p>
          <a:p>
            <a:pPr marL="182880" lvl="4" indent="-182880">
              <a:spcBef>
                <a:spcPts val="1000"/>
              </a:spcBef>
              <a:buClr>
                <a:srgbClr val="AA5692"/>
              </a:buClr>
              <a:buFont typeface="Wingdings" charset="2"/>
              <a:buChar char="§"/>
            </a:pPr>
            <a:r>
              <a:rPr lang="en-US" sz="1100" dirty="0" smtClean="0"/>
              <a:t>SamSam</a:t>
            </a:r>
            <a:endParaRPr lang="en-US" sz="1100" dirty="0" smtClean="0"/>
          </a:p>
          <a:p>
            <a:pPr marL="182880" lvl="4" indent="-182880">
              <a:spcBef>
                <a:spcPts val="1000"/>
              </a:spcBef>
              <a:buClr>
                <a:srgbClr val="AA5692"/>
              </a:buClr>
              <a:buFont typeface="Wingdings" charset="2"/>
              <a:buChar char="§"/>
            </a:pPr>
            <a:r>
              <a:rPr lang="en-US" sz="1100" dirty="0" smtClean="0"/>
              <a:t>Cerber</a:t>
            </a:r>
            <a:endParaRPr lang="en-US" sz="1100" dirty="0" smtClean="0"/>
          </a:p>
          <a:p>
            <a:pPr marL="182880" lvl="4" indent="-182880">
              <a:spcBef>
                <a:spcPts val="1000"/>
              </a:spcBef>
              <a:buClr>
                <a:srgbClr val="AA5692"/>
              </a:buClr>
              <a:buFont typeface="Wingdings" charset="2"/>
              <a:buChar char="§"/>
            </a:pPr>
            <a:r>
              <a:rPr lang="en-US" sz="1100" dirty="0" smtClean="0">
                <a:solidFill>
                  <a:srgbClr val="FF0000"/>
                </a:solidFill>
              </a:rPr>
              <a:t>Cryptowall</a:t>
            </a:r>
            <a:r>
              <a:rPr lang="en-US" sz="1100" dirty="0" smtClean="0">
                <a:solidFill>
                  <a:srgbClr val="FF0000"/>
                </a:solidFill>
              </a:rPr>
              <a:t> 4</a:t>
            </a:r>
          </a:p>
        </p:txBody>
      </p:sp>
    </p:spTree>
    <p:extLst>
      <p:ext uri="{BB962C8B-B14F-4D97-AF65-F5344CB8AC3E}">
        <p14:creationId xmlns:p14="http://schemas.microsoft.com/office/powerpoint/2010/main" val="137074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8</a:t>
            </a:fld>
            <a:endParaRPr lang="en-US" b="1" dirty="0"/>
          </a:p>
        </p:txBody>
      </p:sp>
      <p:sp>
        <p:nvSpPr>
          <p:cNvPr id="2" name="Title 1"/>
          <p:cNvSpPr>
            <a:spLocks noGrp="1"/>
          </p:cNvSpPr>
          <p:nvPr>
            <p:ph type="title"/>
          </p:nvPr>
        </p:nvSpPr>
        <p:spPr>
          <a:xfrm>
            <a:off x="506414" y="199022"/>
            <a:ext cx="4747376" cy="782295"/>
          </a:xfrm>
        </p:spPr>
        <p:txBody>
          <a:bodyPr/>
          <a:lstStyle/>
          <a:p>
            <a:r>
              <a:rPr lang="en-US" cap="none" dirty="0" smtClean="0">
                <a:solidFill>
                  <a:srgbClr val="E70023"/>
                </a:solidFill>
                <a:latin typeface="Verdana" charset="0"/>
                <a:ea typeface="MS PGothic" charset="0"/>
              </a:rPr>
              <a:t>RAMPING UP</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a:p>
            <a:endParaRPr lang="en-US" dirty="0"/>
          </a:p>
        </p:txBody>
      </p:sp>
      <p:pic>
        <p:nvPicPr>
          <p:cNvPr id="16" name="Picture 2" descr="http://i1-news.softpedia-static.com/images/news2/ransomware-infections-grew-14-percent-in-early-2016-april-the-worst-month-50374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39" y="592577"/>
            <a:ext cx="7322296" cy="414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6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886041" y="615841"/>
            <a:ext cx="4396758" cy="2313454"/>
          </a:xfrm>
        </p:spPr>
        <p:txBody>
          <a:bodyPr wrap="square">
            <a:spAutoFit/>
          </a:bodyPr>
          <a:lstStyle/>
          <a:p>
            <a:pPr marL="0" lvl="3" indent="0">
              <a:spcBef>
                <a:spcPts val="400"/>
              </a:spcBef>
              <a:buNone/>
            </a:pPr>
            <a:r>
              <a:rPr lang="en-US" sz="1400" b="1" dirty="0" smtClean="0">
                <a:solidFill>
                  <a:schemeClr val="accent2"/>
                </a:solidFill>
              </a:rPr>
              <a:t>Distribution Methods</a:t>
            </a:r>
            <a:endParaRPr lang="en-US" sz="1200" dirty="0">
              <a:solidFill>
                <a:schemeClr val="accent2"/>
              </a:solidFill>
            </a:endParaRPr>
          </a:p>
          <a:p>
            <a:pPr marL="182880" lvl="3" indent="-182880">
              <a:spcBef>
                <a:spcPts val="1000"/>
              </a:spcBef>
              <a:buClr>
                <a:srgbClr val="AA5692"/>
              </a:buClr>
              <a:buFont typeface="Wingdings" charset="2"/>
              <a:buChar char="§"/>
            </a:pPr>
            <a:r>
              <a:rPr lang="en-US" sz="1100" dirty="0" smtClean="0"/>
              <a:t>Email / Phishing</a:t>
            </a:r>
          </a:p>
          <a:p>
            <a:pPr marL="182880" lvl="3" indent="-182880">
              <a:spcBef>
                <a:spcPts val="1000"/>
              </a:spcBef>
              <a:buClr>
                <a:srgbClr val="AA5692"/>
              </a:buClr>
              <a:buFont typeface="Wingdings" charset="2"/>
              <a:buChar char="§"/>
            </a:pPr>
            <a:r>
              <a:rPr lang="en-US" sz="1100" dirty="0" smtClean="0"/>
              <a:t>Malvertising</a:t>
            </a:r>
          </a:p>
          <a:p>
            <a:pPr marL="0" lvl="3" indent="0">
              <a:spcBef>
                <a:spcPts val="1000"/>
              </a:spcBef>
              <a:buClr>
                <a:srgbClr val="AA5692"/>
              </a:buClr>
              <a:buNone/>
            </a:pPr>
            <a:r>
              <a:rPr lang="en-US" sz="1100" dirty="0" smtClean="0"/>
              <a:t>	Abode Flash </a:t>
            </a:r>
            <a:r>
              <a:rPr lang="en-US" sz="1100" dirty="0"/>
              <a:t>&amp; </a:t>
            </a:r>
            <a:r>
              <a:rPr lang="en-US" sz="1100" dirty="0" smtClean="0"/>
              <a:t>Microsoft Silverlight</a:t>
            </a:r>
            <a:endParaRPr lang="en-US" sz="1100" dirty="0"/>
          </a:p>
          <a:p>
            <a:pPr marL="0" lvl="3" indent="0">
              <a:spcBef>
                <a:spcPts val="1000"/>
              </a:spcBef>
              <a:buClr>
                <a:srgbClr val="AA5692"/>
              </a:buClr>
              <a:buNone/>
            </a:pPr>
            <a:r>
              <a:rPr lang="en-US" sz="1100" dirty="0" smtClean="0"/>
              <a:t>	Browser </a:t>
            </a:r>
            <a:r>
              <a:rPr lang="en-US" sz="1100" dirty="0"/>
              <a:t>Plugins</a:t>
            </a:r>
          </a:p>
          <a:p>
            <a:pPr marL="182880" lvl="3" indent="-182880">
              <a:spcBef>
                <a:spcPts val="1000"/>
              </a:spcBef>
              <a:buClr>
                <a:srgbClr val="AA5692"/>
              </a:buClr>
              <a:buFont typeface="Wingdings" charset="2"/>
              <a:buChar char="§"/>
            </a:pPr>
            <a:r>
              <a:rPr lang="en-US" sz="1100" dirty="0" smtClean="0"/>
              <a:t>Open RDP ports</a:t>
            </a:r>
          </a:p>
          <a:p>
            <a:pPr marL="182880" lvl="3" indent="-182880">
              <a:spcBef>
                <a:spcPts val="1000"/>
              </a:spcBef>
              <a:buClr>
                <a:srgbClr val="AA5692"/>
              </a:buClr>
              <a:buFont typeface="Wingdings" charset="2"/>
              <a:buChar char="§"/>
            </a:pPr>
            <a:endParaRPr lang="en-US" sz="600" dirty="0"/>
          </a:p>
          <a:p>
            <a:pPr marL="182880" lvl="3" indent="-182880">
              <a:spcBef>
                <a:spcPts val="1000"/>
              </a:spcBef>
              <a:buClr>
                <a:srgbClr val="AA5692"/>
              </a:buClr>
              <a:buFont typeface="Wingdings" charset="2"/>
              <a:buChar char="§"/>
            </a:pPr>
            <a:r>
              <a:rPr lang="en-US" sz="1100" dirty="0" smtClean="0"/>
              <a:t>DNS (Gain Control / Exfiltrate Data / Redirect Traffic)</a:t>
            </a:r>
          </a:p>
        </p:txBody>
      </p:sp>
      <p:sp>
        <p:nvSpPr>
          <p:cNvPr id="12" name="Slide Number Placeholder 2"/>
          <p:cNvSpPr>
            <a:spLocks noGrp="1"/>
          </p:cNvSpPr>
          <p:nvPr>
            <p:ph type="sldNum" sz="quarter" idx="12"/>
          </p:nvPr>
        </p:nvSpPr>
        <p:spPr>
          <a:xfrm>
            <a:off x="8078435" y="4813416"/>
            <a:ext cx="232986" cy="189323"/>
          </a:xfrm>
        </p:spPr>
        <p:txBody>
          <a:bodyPr/>
          <a:lstStyle/>
          <a:p>
            <a:fld id="{5CF913C8-17C4-FB4D-9EC3-D615C3C027F0}" type="slidenum">
              <a:rPr lang="en-US" b="1" smtClean="0"/>
              <a:pPr/>
              <a:t>9</a:t>
            </a:fld>
            <a:endParaRPr lang="en-US" b="1" dirty="0"/>
          </a:p>
        </p:txBody>
      </p:sp>
      <p:sp>
        <p:nvSpPr>
          <p:cNvPr id="2" name="Title 1"/>
          <p:cNvSpPr>
            <a:spLocks noGrp="1"/>
          </p:cNvSpPr>
          <p:nvPr>
            <p:ph type="title"/>
          </p:nvPr>
        </p:nvSpPr>
        <p:spPr>
          <a:xfrm>
            <a:off x="506413" y="199022"/>
            <a:ext cx="4792343" cy="782295"/>
          </a:xfrm>
        </p:spPr>
        <p:txBody>
          <a:bodyPr/>
          <a:lstStyle/>
          <a:p>
            <a:r>
              <a:rPr lang="en-US" cap="none" dirty="0" smtClean="0">
                <a:solidFill>
                  <a:srgbClr val="E70023"/>
                </a:solidFill>
                <a:latin typeface="Verdana" charset="0"/>
                <a:ea typeface="MS PGothic" charset="0"/>
              </a:rPr>
              <a:t>HOW DOES IT SPREAD</a:t>
            </a:r>
            <a:endParaRPr lang="en-US" dirty="0"/>
          </a:p>
        </p:txBody>
      </p:sp>
      <p:sp>
        <p:nvSpPr>
          <p:cNvPr id="11" name="Text Placeholder 3"/>
          <p:cNvSpPr>
            <a:spLocks noGrp="1"/>
          </p:cNvSpPr>
          <p:nvPr>
            <p:ph type="body" sz="quarter" idx="22"/>
          </p:nvPr>
        </p:nvSpPr>
        <p:spPr>
          <a:xfrm>
            <a:off x="4666985" y="4832350"/>
            <a:ext cx="2338387" cy="188913"/>
          </a:xfrm>
        </p:spPr>
        <p:txBody>
          <a:bodyPr/>
          <a:lstStyle/>
          <a:p>
            <a:r>
              <a:rPr lang="en-US" dirty="0"/>
              <a:t>Ransomware Demo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243" y="3152689"/>
            <a:ext cx="6022876" cy="144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41" y="878877"/>
            <a:ext cx="2393138" cy="186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flipV="1">
            <a:off x="3696700" y="1247540"/>
            <a:ext cx="0" cy="131152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900545" y="2920316"/>
            <a:ext cx="265314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1052945" y="3006239"/>
            <a:ext cx="7128163" cy="0"/>
          </a:xfrm>
          <a:prstGeom prst="line">
            <a:avLst/>
          </a:prstGeom>
          <a:ln w="127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Content Placeholder 6"/>
          <p:cNvSpPr txBox="1">
            <a:spLocks/>
          </p:cNvSpPr>
          <p:nvPr/>
        </p:nvSpPr>
        <p:spPr>
          <a:xfrm>
            <a:off x="506414" y="4736471"/>
            <a:ext cx="5025146" cy="215444"/>
          </a:xfrm>
          <a:prstGeom prst="rect">
            <a:avLst/>
          </a:prstGeom>
        </p:spPr>
        <p:txBody>
          <a:bodyPr vert="horz" wrap="square" lIns="91440" tIns="45720" rIns="91440" bIns="45720" rtlCol="0" anchor="b">
            <a:spAutoFit/>
          </a:bodyPr>
          <a:lstStyle>
            <a:lvl1pPr marL="233363" indent="-233363" algn="l" defTabSz="457200" rtl="0" eaLnBrk="1" latinLnBrk="0" hangingPunct="1">
              <a:spcBef>
                <a:spcPct val="20000"/>
              </a:spcBef>
              <a:buFont typeface="Arial"/>
              <a:buChar char="•"/>
              <a:defRPr sz="1800" kern="1200">
                <a:solidFill>
                  <a:srgbClr val="7F7F7F"/>
                </a:solidFill>
                <a:latin typeface="Verdana"/>
                <a:ea typeface="+mn-ea"/>
                <a:cs typeface="Verdana"/>
              </a:defRPr>
            </a:lvl1pPr>
            <a:lvl2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2pPr>
            <a:lvl3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3pPr>
            <a:lvl4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4pPr>
            <a:lvl5pPr marL="457200" indent="-225425" algn="l" defTabSz="457200" rtl="0" eaLnBrk="1" latinLnBrk="0" hangingPunct="1">
              <a:spcBef>
                <a:spcPct val="20000"/>
              </a:spcBef>
              <a:buFont typeface="Arial"/>
              <a:buChar char="•"/>
              <a:defRPr sz="1600" kern="1200">
                <a:solidFill>
                  <a:srgbClr val="7F7F7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1000"/>
              </a:spcBef>
              <a:buClr>
                <a:srgbClr val="74C6C8"/>
              </a:buClr>
              <a:buNone/>
            </a:pPr>
            <a:r>
              <a:rPr lang="en-US" sz="800" baseline="30000" dirty="0" smtClean="0"/>
              <a:t>2</a:t>
            </a:r>
            <a:r>
              <a:rPr lang="en-US" sz="800" dirty="0" smtClean="0"/>
              <a:t> Cisco 2016 Annual Security Report, January 2016</a:t>
            </a:r>
            <a:endParaRPr lang="en-US" sz="800" dirty="0"/>
          </a:p>
        </p:txBody>
      </p:sp>
    </p:spTree>
    <p:extLst>
      <p:ext uri="{BB962C8B-B14F-4D97-AF65-F5344CB8AC3E}">
        <p14:creationId xmlns:p14="http://schemas.microsoft.com/office/powerpoint/2010/main" val="9989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DW refresh">
      <a:dk1>
        <a:srgbClr val="FFFFFF"/>
      </a:dk1>
      <a:lt1>
        <a:sysClr val="window" lastClr="FFFFFF"/>
      </a:lt1>
      <a:dk2>
        <a:srgbClr val="FFFFFF"/>
      </a:dk2>
      <a:lt2>
        <a:srgbClr val="FFFFFF"/>
      </a:lt2>
      <a:accent1>
        <a:srgbClr val="E77216"/>
      </a:accent1>
      <a:accent2>
        <a:srgbClr val="69AA27"/>
      </a:accent2>
      <a:accent3>
        <a:srgbClr val="AFCA0A"/>
      </a:accent3>
      <a:accent4>
        <a:srgbClr val="BE8EBD"/>
      </a:accent4>
      <a:accent5>
        <a:srgbClr val="F7BF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20610</TotalTime>
  <Words>4150</Words>
  <Application>Microsoft Office PowerPoint</Application>
  <PresentationFormat>On-screen Show (16:9)</PresentationFormat>
  <Paragraphs>567</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Ransomware &amp; Security Planning</vt:lpstr>
      <vt:lpstr>  About The Speaker</vt:lpstr>
      <vt:lpstr>  About The Speaker</vt:lpstr>
      <vt:lpstr>  About The Speaker</vt:lpstr>
      <vt:lpstr>  Agenda</vt:lpstr>
      <vt:lpstr>Just pay up</vt:lpstr>
      <vt:lpstr>WHAT IS RANSOMWARE?</vt:lpstr>
      <vt:lpstr>RAMPING UP</vt:lpstr>
      <vt:lpstr>HOW DOES IT SPREAD</vt:lpstr>
      <vt:lpstr>ASSISTANCE PLEASE</vt:lpstr>
      <vt:lpstr>The darknet rises</vt:lpstr>
      <vt:lpstr>Cryptowall</vt:lpstr>
      <vt:lpstr>UNDER THE HOOD – CRYPTOWALL 4</vt:lpstr>
      <vt:lpstr>ENCRYPTION PROCESS</vt:lpstr>
      <vt:lpstr>RANSOM NOTE</vt:lpstr>
      <vt:lpstr>DIFFERENT REGION? NO PROBLEM</vt:lpstr>
      <vt:lpstr>solutions</vt:lpstr>
      <vt:lpstr>Ransomware Protection guidelines</vt:lpstr>
      <vt:lpstr>Quick protection with opendns</vt:lpstr>
      <vt:lpstr>TOP 10 LIST</vt:lpstr>
      <vt:lpstr>Defensive layers</vt:lpstr>
      <vt:lpstr>CDW’s Information Security Solutions Practice</vt:lpstr>
      <vt:lpstr>  Lachniet’s Top-10 Controls List</vt:lpstr>
      <vt:lpstr>  Formal Security Management – Use NIST 800-53!</vt:lpstr>
      <vt:lpstr>  NIST 800-53</vt:lpstr>
      <vt:lpstr>  NIST 800-53</vt:lpstr>
      <vt:lpstr>  NIST 800-53</vt:lpstr>
      <vt:lpstr>  How we use NIST 800-53</vt:lpstr>
      <vt:lpstr>  Example NIST-Mapped recommendations</vt:lpstr>
      <vt:lpstr>  Penetration Testing – Not Just about Patches</vt:lpstr>
      <vt:lpstr>  Penetration Testing – Not Just about Patches</vt:lpstr>
      <vt:lpstr>  Lachniet’s Top-10 Controls List</vt:lpstr>
      <vt:lpstr>  Q&amp;A / War Stories / Thank You!</vt:lpstr>
    </vt:vector>
  </TitlesOfParts>
  <Company>Ogilvy &amp; Mather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Ogilvy</dc:creator>
  <cp:lastModifiedBy>Mark Lachniet</cp:lastModifiedBy>
  <cp:revision>873</cp:revision>
  <dcterms:created xsi:type="dcterms:W3CDTF">2013-10-29T18:04:28Z</dcterms:created>
  <dcterms:modified xsi:type="dcterms:W3CDTF">2016-11-14T22:12:15Z</dcterms:modified>
</cp:coreProperties>
</file>